
<file path=[Content_Types].xml><?xml version="1.0" encoding="utf-8"?>
<Types xmlns="http://schemas.openxmlformats.org/package/2006/content-types">
  <Default Extension="gif" ContentType="image/gif"/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1"/>
  </p:notesMasterIdLst>
  <p:sldIdLst>
    <p:sldId id="256" r:id="rId2"/>
    <p:sldId id="257" r:id="rId3"/>
    <p:sldId id="258" r:id="rId4"/>
    <p:sldId id="276" r:id="rId5"/>
    <p:sldId id="260" r:id="rId6"/>
    <p:sldId id="261" r:id="rId7"/>
    <p:sldId id="274" r:id="rId8"/>
    <p:sldId id="262" r:id="rId9"/>
    <p:sldId id="263" r:id="rId10"/>
    <p:sldId id="264" r:id="rId11"/>
    <p:sldId id="280" r:id="rId12"/>
    <p:sldId id="278" r:id="rId13"/>
    <p:sldId id="277" r:id="rId14"/>
    <p:sldId id="281" r:id="rId15"/>
    <p:sldId id="282" r:id="rId16"/>
    <p:sldId id="283" r:id="rId17"/>
    <p:sldId id="279" r:id="rId18"/>
    <p:sldId id="284" r:id="rId19"/>
    <p:sldId id="285" r:id="rId20"/>
    <p:sldId id="268" r:id="rId21"/>
    <p:sldId id="269" r:id="rId22"/>
    <p:sldId id="270" r:id="rId23"/>
    <p:sldId id="271" r:id="rId24"/>
    <p:sldId id="267" r:id="rId25"/>
    <p:sldId id="293" r:id="rId26"/>
    <p:sldId id="288" r:id="rId27"/>
    <p:sldId id="289" r:id="rId28"/>
    <p:sldId id="272" r:id="rId29"/>
    <p:sldId id="286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930"/>
    <p:restoredTop sz="94737"/>
  </p:normalViewPr>
  <p:slideViewPr>
    <p:cSldViewPr snapToGrid="0">
      <p:cViewPr varScale="1">
        <p:scale>
          <a:sx n="149" d="100"/>
          <a:sy n="149" d="100"/>
        </p:scale>
        <p:origin x="77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AA9598-384D-764E-B858-5B93B8CBD72D}" type="datetimeFigureOut">
              <a:rPr lang="en-US" smtClean="0"/>
              <a:t>8/25/25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AEC4F6-10A3-2446-A06D-55EFB7AEEB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696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AEC4F6-10A3-2446-A06D-55EFB7AEEBF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0450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AEC4F6-10A3-2446-A06D-55EFB7AEEBF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4863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AEC4F6-10A3-2446-A06D-55EFB7AEEBF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3574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A67B1-DCAC-28B6-EA0E-897E75E553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CC1579-688B-7C72-7E21-65A0EA709F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067810-69E7-7940-5619-688C346A02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5455B-406A-8442-8CE5-1735AC10E5D2}" type="datetimeFigureOut">
              <a:rPr lang="en-US" smtClean="0"/>
              <a:t>8/25/25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A460AF-0E1B-8B6A-5317-86B3EEE076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675EC2-B058-8EA6-64AA-5487454C98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D83B3-54AD-4645-9E77-FBCA058F4D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1271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AEAA8-4A92-3C5B-6DDF-517958C226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345A8B-C8BF-E38F-138B-C6BBEF8958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CDF1F1-8783-24F6-F2B1-BD822A7E43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5455B-406A-8442-8CE5-1735AC10E5D2}" type="datetimeFigureOut">
              <a:rPr lang="en-US" smtClean="0"/>
              <a:t>8/25/25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D8AE51-3734-A4FF-8F9D-970EAFCBA0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42AC8A-8182-D91A-D3E3-D1644ADEB7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D83B3-54AD-4645-9E77-FBCA058F4D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0141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47ADEB6-D31D-0DE4-61E2-3C1DC60336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D3EC35-D308-F01F-13D3-CCC67586F9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830B61-2DB3-D8CC-3DFA-FF9AF5C59C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5455B-406A-8442-8CE5-1735AC10E5D2}" type="datetimeFigureOut">
              <a:rPr lang="en-US" smtClean="0"/>
              <a:t>8/25/25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46855A-6B33-80D0-2536-D3548AEFDF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EBDF33-B1B4-437B-7C51-F9F695382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D83B3-54AD-4645-9E77-FBCA058F4D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2110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93A601-BF2F-0F52-C870-3D1EF2BD17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D659EF-F7D5-1378-FE04-102D1566B1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ED2F52-24C6-58D2-5BE7-8250F0CD88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5455B-406A-8442-8CE5-1735AC10E5D2}" type="datetimeFigureOut">
              <a:rPr lang="en-US" smtClean="0"/>
              <a:t>8/25/25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12672C-ED3D-395B-0B1D-6BEE13C6B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EC05E0-84FC-D0C8-C130-3586DBDD64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D83B3-54AD-4645-9E77-FBCA058F4D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2842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E66CB-1A57-A9E6-D24A-C2E9DBA67F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81B78D-1EEE-6B77-EC74-0115BBE93F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35F6EE-BE00-8B00-6741-0158022808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5455B-406A-8442-8CE5-1735AC10E5D2}" type="datetimeFigureOut">
              <a:rPr lang="en-US" smtClean="0"/>
              <a:t>8/25/25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293539-4666-5A82-576F-0EA1DBF5C3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6CA41E-6AB7-24CC-6277-148E722C6F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D83B3-54AD-4645-9E77-FBCA058F4D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9014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25B13F-5DE5-127A-640F-4C2E5ACAD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42710B-7862-2CBF-3F31-8AD57B59CF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885214-852C-46C9-A306-8CE825F080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22E424-2602-F12B-B4BF-15DF70D5B8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5455B-406A-8442-8CE5-1735AC10E5D2}" type="datetimeFigureOut">
              <a:rPr lang="en-US" smtClean="0"/>
              <a:t>8/25/25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48C878-7EA6-4925-DB5C-E0E925526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209819-26CE-3F3C-C39D-710EE7D25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D83B3-54AD-4645-9E77-FBCA058F4D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1382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B5B5CD-3893-1352-A436-233E7554A8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F45A5F-86DF-C95C-2E0E-C7DBE6D348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990D5B-4545-C8A5-5CFE-8A1DB75AF8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A738EA5-5CAF-4D1B-A4B7-59190B5B01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04B4C74-33B2-6495-9DDF-CAE5D253DF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0171BC-6549-7E1B-8633-1778A7D0E4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5455B-406A-8442-8CE5-1735AC10E5D2}" type="datetimeFigureOut">
              <a:rPr lang="en-US" smtClean="0"/>
              <a:t>8/25/25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CC1868D-1D96-2D6B-F478-8C32A815AD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DE0ADCA-DDC3-3B28-C7BD-5F7EC429AC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D83B3-54AD-4645-9E77-FBCA058F4D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8008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EB705-698F-E8E7-5A07-DA719675C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62CEC80-DB5B-5156-752F-24DE7E083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5455B-406A-8442-8CE5-1735AC10E5D2}" type="datetimeFigureOut">
              <a:rPr lang="en-US" smtClean="0"/>
              <a:t>8/25/25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E79648-114B-6F79-1648-D7A75037F9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F67DB0-4254-5D8C-7BDC-11B50B31D9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D83B3-54AD-4645-9E77-FBCA058F4D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026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E6CAB07-B9CF-959D-1B04-9D21CD9FA2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5455B-406A-8442-8CE5-1735AC10E5D2}" type="datetimeFigureOut">
              <a:rPr lang="en-US" smtClean="0"/>
              <a:t>8/25/25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2271C62-1C61-9510-DD9B-08EB1A5E63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6E3AF6-01A7-5DD8-8EB8-CE2C8EB0B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D83B3-54AD-4645-9E77-FBCA058F4D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7110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8071B-635F-7D43-7FA7-61D2AF0E8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45E18D-8AEF-63C6-8A3F-3FC8598ADA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FEF0DB-5315-5502-FAB1-05B9872333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6D0100-337D-D7EF-CFEC-74EE1084F0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5455B-406A-8442-8CE5-1735AC10E5D2}" type="datetimeFigureOut">
              <a:rPr lang="en-US" smtClean="0"/>
              <a:t>8/25/25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16AD7C-8B24-7175-E4D7-DEF7A99565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C0DF86-C792-3830-EE23-A2B9618E1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D83B3-54AD-4645-9E77-FBCA058F4D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5530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892A1-E411-F0AE-8F6F-5CBCB82A52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66F1270-0D49-4FCF-178B-B3EED44656B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532E9C-F57E-C369-DA96-0A40256BB5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941DF0-308E-8411-7615-7CCE076650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5455B-406A-8442-8CE5-1735AC10E5D2}" type="datetimeFigureOut">
              <a:rPr lang="en-US" smtClean="0"/>
              <a:t>8/25/25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DF7254-8161-2315-706B-486388BBB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796950-1A8D-C320-3DBF-B2A0D257B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D83B3-54AD-4645-9E77-FBCA058F4D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5793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0D4DBF-B7FD-B91E-8EC2-2FE53A8FA0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F1A27D-26DF-3801-018F-0B0545BA77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5A0AD5-AB5C-0121-30FF-2987A25B64D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D5455B-406A-8442-8CE5-1735AC10E5D2}" type="datetimeFigureOut">
              <a:rPr lang="en-US" smtClean="0"/>
              <a:t>8/25/25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2ABF2F-BA6B-8636-DCB8-FE72B0584D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C3BAA9-8588-9526-62DA-2F587BDDD5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2D83B3-54AD-4645-9E77-FBCA058F4D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833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microsoft.com/office/2017/06/relationships/model3d" Target="../media/model3d1.glb"/><Relationship Id="rId7" Type="http://schemas.microsoft.com/office/2017/06/relationships/model3d" Target="../media/model3d3.glb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microsoft.com/office/2017/06/relationships/model3d" Target="../media/model3d2.glb"/><Relationship Id="rId10" Type="http://schemas.openxmlformats.org/officeDocument/2006/relationships/image" Target="../media/image11.png"/><Relationship Id="rId4" Type="http://schemas.openxmlformats.org/officeDocument/2006/relationships/image" Target="../media/image8.png"/><Relationship Id="rId9" Type="http://schemas.microsoft.com/office/2017/06/relationships/model3d" Target="../media/model3d4.glb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5" Type="http://schemas.openxmlformats.org/officeDocument/2006/relationships/image" Target="../media/image15.png"/><Relationship Id="rId4" Type="http://schemas.openxmlformats.org/officeDocument/2006/relationships/image" Target="../media/image14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jiaming-liang.github.io/OPTML.html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eg"/><Relationship Id="rId5" Type="http://schemas.openxmlformats.org/officeDocument/2006/relationships/image" Target="../media/image24.png"/><Relationship Id="rId4" Type="http://schemas.openxmlformats.org/officeDocument/2006/relationships/image" Target="../media/image23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jpeg"/><Relationship Id="rId5" Type="http://schemas.openxmlformats.org/officeDocument/2006/relationships/image" Target="../media/image30.jpg"/><Relationship Id="rId4" Type="http://schemas.openxmlformats.org/officeDocument/2006/relationships/image" Target="../media/image29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mailto:jiaming.liang@rochester.edu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mailto:mburns13@ur.rochester.edu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ABF2A-E4E6-257E-C8D4-D35A41226A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28700" y="457200"/>
            <a:ext cx="10134600" cy="2387600"/>
          </a:xfrm>
        </p:spPr>
        <p:txBody>
          <a:bodyPr>
            <a:normAutofit fontScale="90000"/>
          </a:bodyPr>
          <a:lstStyle/>
          <a:p>
            <a:r>
              <a:rPr lang="en-US" dirty="0"/>
              <a:t>DSCC/CSC 435 ECE 412 Optimization for Machine Learning</a:t>
            </a:r>
            <a:br>
              <a:rPr lang="en-US" dirty="0"/>
            </a:br>
            <a:r>
              <a:rPr lang="en-US" dirty="0"/>
              <a:t>Fall 2025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45E28C7-E4C7-5A53-CCCC-25FA31F803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56038"/>
            <a:ext cx="9144000" cy="254476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Jiaming Liang</a:t>
            </a:r>
          </a:p>
          <a:p>
            <a:endParaRPr lang="en-US" dirty="0"/>
          </a:p>
          <a:p>
            <a:r>
              <a:rPr lang="en-US" dirty="0"/>
              <a:t>GIDS-AI/Department of Computer Science</a:t>
            </a:r>
          </a:p>
          <a:p>
            <a:r>
              <a:rPr lang="en-US" dirty="0"/>
              <a:t>University of Rochester</a:t>
            </a:r>
          </a:p>
          <a:p>
            <a:endParaRPr lang="en-US" dirty="0"/>
          </a:p>
          <a:p>
            <a:r>
              <a:rPr lang="en-US" dirty="0"/>
              <a:t>August 25, 2025</a:t>
            </a:r>
          </a:p>
        </p:txBody>
      </p:sp>
    </p:spTree>
    <p:extLst>
      <p:ext uri="{BB962C8B-B14F-4D97-AF65-F5344CB8AC3E}">
        <p14:creationId xmlns:p14="http://schemas.microsoft.com/office/powerpoint/2010/main" val="19336487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18DB9A-FF20-52D0-D4B5-54991A538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CB8034-B9EC-1500-AD06-391497722C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515599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An in-depth exploration of a topic in modern optimization methods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 survey of a topic covered in class or choose your own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Implementation of algorithms applied on an interesting application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New ideas on research, bring your own research project + techniques from this course</a:t>
            </a:r>
          </a:p>
          <a:p>
            <a:r>
              <a:rPr lang="en-US" dirty="0"/>
              <a:t>Timeline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Short abstract, mid-October (not graded)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Proposal, </a:t>
            </a:r>
            <a:r>
              <a:rPr lang="en-US" b="1" dirty="0"/>
              <a:t>November 4</a:t>
            </a:r>
            <a:r>
              <a:rPr lang="en-US" dirty="0"/>
              <a:t>, 5%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Presentation, </a:t>
            </a:r>
            <a:r>
              <a:rPr lang="en-US" b="1" dirty="0"/>
              <a:t>December 4</a:t>
            </a:r>
            <a:r>
              <a:rPr lang="en-US" dirty="0"/>
              <a:t>, 15%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Report, </a:t>
            </a:r>
            <a:r>
              <a:rPr lang="en-US" b="1" dirty="0"/>
              <a:t>December 8</a:t>
            </a:r>
            <a:r>
              <a:rPr lang="en-US" dirty="0"/>
              <a:t>, 15% </a:t>
            </a:r>
          </a:p>
          <a:p>
            <a:r>
              <a:rPr lang="en-US" dirty="0"/>
              <a:t>Group of 1 or 2 members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21991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6F7E1-2B8B-8D57-3EA4-D29BA06A2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Policy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70EC3C-D655-A929-B1C8-A0CD42BECC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Students are strongly encouraged to discuss homework problems with one another. However, each student must write up and turn in their own solutions, written in their own words/consisting of their own code. </a:t>
            </a:r>
          </a:p>
          <a:p>
            <a:pPr>
              <a:lnSpc>
                <a:spcPct val="110000"/>
              </a:lnSpc>
            </a:pPr>
            <a:endParaRPr lang="en-US" dirty="0"/>
          </a:p>
          <a:p>
            <a:r>
              <a:rPr lang="en-US" dirty="0"/>
              <a:t>Late submission of homework will not be accepted in the absence of a prior agreement between the student and instructor.</a:t>
            </a:r>
          </a:p>
          <a:p>
            <a:endParaRPr lang="en-US" dirty="0"/>
          </a:p>
          <a:p>
            <a:r>
              <a:rPr lang="en-US" dirty="0"/>
              <a:t>Instructors, teaching assistants, and students should work together to ensure that our class is a welcoming, inclusive, respectful, and vibrant place for all of its members to share, learn, and grow. </a:t>
            </a:r>
          </a:p>
          <a:p>
            <a:endParaRPr lang="en-US" dirty="0"/>
          </a:p>
          <a:p>
            <a:r>
              <a:rPr lang="en-US" dirty="0"/>
              <a:t>I am glad to meet to discuss your specific situation or to help ensure you have the support you need.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1862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2ABD3-1849-F2E1-59F9-C1B6811ED4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Introduction to Optimization</a:t>
            </a:r>
          </a:p>
        </p:txBody>
      </p:sp>
    </p:spTree>
    <p:extLst>
      <p:ext uri="{BB962C8B-B14F-4D97-AF65-F5344CB8AC3E}">
        <p14:creationId xmlns:p14="http://schemas.microsoft.com/office/powerpoint/2010/main" val="38244445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5DE635-9FBA-D11E-6E4A-5D6CEAABB0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 Program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8AC0E70-7BEA-9D0A-3709-07CEB090AB0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Optimization in general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lim>
                          </m:limLow>
                        </m:fName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: decision variable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: objective function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: feasible region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: constraints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={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≤0,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=1,…,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:r>
                  <a:rPr lang="en-US" b="0" dirty="0"/>
                  <a:t>		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=1,…,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8AC0E70-7BEA-9D0A-3709-07CEB090AB0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666115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08E8A-5B27-2B64-D6E5-E3B69A2C3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Feasible Region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56285A7-1F03-2755-C43A-6CA84E4D9B0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bSup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</m:oMath>
                </a14:m>
                <a:r>
                  <a:rPr lang="en-US" dirty="0"/>
                  <a:t>, ball constraint</a:t>
                </a:r>
              </a:p>
              <a:p>
                <a:pPr lvl="1">
                  <a:buFont typeface="Courier New" panose="02070309020205020404" pitchFamily="49" charset="0"/>
                  <a:buChar char="o"/>
                </a:pPr>
                <a:r>
                  <a:rPr lang="en-US" dirty="0">
                    <a:solidFill>
                      <a:srgbClr val="FF0000"/>
                    </a:solidFill>
                  </a:rPr>
                  <a:t>Ridge regression</a:t>
                </a: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bSup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</m:oMath>
                </a14:m>
                <a:r>
                  <a:rPr lang="en-US" dirty="0"/>
                  <a:t>, sparsity constraint</a:t>
                </a:r>
              </a:p>
              <a:p>
                <a:pPr lvl="1">
                  <a:buFont typeface="Courier New" panose="02070309020205020404" pitchFamily="49" charset="0"/>
                  <a:buChar char="o"/>
                </a:pPr>
                <a:r>
                  <a:rPr lang="en-US" dirty="0">
                    <a:solidFill>
                      <a:srgbClr val="FF0000"/>
                    </a:solidFill>
                  </a:rPr>
                  <a:t>Lasso</a:t>
                </a: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∞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bSup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</m:oMath>
                </a14:m>
                <a:r>
                  <a:rPr lang="en-US" dirty="0"/>
                  <a:t>, box constraint</a:t>
                </a:r>
              </a:p>
              <a:p>
                <a:pPr lvl="1">
                  <a:buFont typeface="Courier New" panose="02070309020205020404" pitchFamily="49" charset="0"/>
                  <a:buChar char="o"/>
                </a:pPr>
                <a:r>
                  <a:rPr lang="en-US" dirty="0">
                    <a:solidFill>
                      <a:srgbClr val="FF0000"/>
                    </a:solidFill>
                  </a:rPr>
                  <a:t>Imaging problem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={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, polyhedron</a:t>
                </a:r>
              </a:p>
              <a:p>
                <a:pPr lvl="1">
                  <a:buFont typeface="Courier New" panose="02070309020205020404" pitchFamily="49" charset="0"/>
                  <a:buChar char="o"/>
                </a:pPr>
                <a:r>
                  <a:rPr lang="en-US" dirty="0">
                    <a:solidFill>
                      <a:srgbClr val="FF0000"/>
                    </a:solidFill>
                  </a:rPr>
                  <a:t>Linear programming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56285A7-1F03-2755-C43A-6CA84E4D9B0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 descr="Light Gray Sphere">
                <a:extLst>
                  <a:ext uri="{FF2B5EF4-FFF2-40B4-BE49-F238E27FC236}">
                    <a16:creationId xmlns:a16="http://schemas.microsoft.com/office/drawing/2014/main" id="{18895BDF-6B69-0E3E-89F5-C3FF2ABA3B1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64434113"/>
                  </p:ext>
                </p:extLst>
              </p:nvPr>
            </p:nvGraphicFramePr>
            <p:xfrm>
              <a:off x="8239391" y="1690688"/>
              <a:ext cx="2970458" cy="2995847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2970458" cy="2995847"/>
                    </a:xfrm>
                    <a:prstGeom prst="rect">
                      <a:avLst/>
                    </a:prstGeom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 ax="-3641317" ay="1750311" az="-2457844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530620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 descr="Light Gray Sphere">
                <a:extLst>
                  <a:ext uri="{FF2B5EF4-FFF2-40B4-BE49-F238E27FC236}">
                    <a16:creationId xmlns:a16="http://schemas.microsoft.com/office/drawing/2014/main" id="{18895BDF-6B69-0E3E-89F5-C3FF2ABA3B1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239391" y="1690688"/>
                <a:ext cx="2970458" cy="299584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3D Model 9" descr="Light Gray Octahedron">
                <a:extLst>
                  <a:ext uri="{FF2B5EF4-FFF2-40B4-BE49-F238E27FC236}">
                    <a16:creationId xmlns:a16="http://schemas.microsoft.com/office/drawing/2014/main" id="{92F291AD-124C-0F59-3E37-936AEAE73F6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76888532"/>
                  </p:ext>
                </p:extLst>
              </p:nvPr>
            </p:nvGraphicFramePr>
            <p:xfrm>
              <a:off x="8365937" y="1705983"/>
              <a:ext cx="2843912" cy="2965255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2843912" cy="2965255"/>
                    </a:xfrm>
                    <a:prstGeom prst="rect">
                      <a:avLst/>
                    </a:prstGeom>
                  </am3d:spPr>
                  <am3d:camera>
                    <am3d:pos x="0" y="0" z="8146919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005901" d="1000000"/>
                    <am3d:preTrans dx="0" dy="-18000000" dz="-37586"/>
                    <am3d:scale>
                      <am3d:sx n="1000000" d="1000000"/>
                      <am3d:sy n="1000000" d="1000000"/>
                      <am3d:sz n="1000000" d="1000000"/>
                    </am3d:scale>
                    <am3d:rot ax="-9119816" ay="-3515201" az="-1464655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528155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3D Model 9" descr="Light Gray Octahedron">
                <a:extLst>
                  <a:ext uri="{FF2B5EF4-FFF2-40B4-BE49-F238E27FC236}">
                    <a16:creationId xmlns:a16="http://schemas.microsoft.com/office/drawing/2014/main" id="{92F291AD-124C-0F59-3E37-936AEAE73F6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365937" y="1705983"/>
                <a:ext cx="2843912" cy="29652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3D Model 8" descr="Rhombohedra 1 White">
                <a:extLst>
                  <a:ext uri="{FF2B5EF4-FFF2-40B4-BE49-F238E27FC236}">
                    <a16:creationId xmlns:a16="http://schemas.microsoft.com/office/drawing/2014/main" id="{0BC71F10-777D-C95F-EB0A-36FBF93525E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54577885"/>
                  </p:ext>
                </p:extLst>
              </p:nvPr>
            </p:nvGraphicFramePr>
            <p:xfrm>
              <a:off x="8323450" y="1503098"/>
              <a:ext cx="2802337" cy="3182744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2802337" cy="3182744"/>
                    </a:xfrm>
                    <a:prstGeom prst="rect">
                      <a:avLst/>
                    </a:prstGeom>
                  </am3d:spPr>
                  <am3d:camera>
                    <am3d:pos x="0" y="0" z="7527579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9438" d="1000000"/>
                    <am3d:preTrans dx="-4521" dy="-18000000" dz="-3"/>
                    <am3d:scale>
                      <am3d:sx n="1000000" d="1000000"/>
                      <am3d:sy n="1000000" d="1000000"/>
                      <am3d:sz n="1000000" d="1000000"/>
                    </am3d:scale>
                    <am3d:rot ax="-5614272" ay="-3896907" az="5636443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531302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3D Model 8" descr="Rhombohedra 1 White">
                <a:extLst>
                  <a:ext uri="{FF2B5EF4-FFF2-40B4-BE49-F238E27FC236}">
                    <a16:creationId xmlns:a16="http://schemas.microsoft.com/office/drawing/2014/main" id="{0BC71F10-777D-C95F-EB0A-36FBF93525E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323450" y="1503098"/>
                <a:ext cx="2802337" cy="31827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3D Model 10" descr="Dodecahedron White">
                <a:extLst>
                  <a:ext uri="{FF2B5EF4-FFF2-40B4-BE49-F238E27FC236}">
                    <a16:creationId xmlns:a16="http://schemas.microsoft.com/office/drawing/2014/main" id="{B9342A32-6AA4-63C6-33E4-A638F840F1D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03688272"/>
                  </p:ext>
                </p:extLst>
              </p:nvPr>
            </p:nvGraphicFramePr>
            <p:xfrm>
              <a:off x="8253475" y="1577041"/>
              <a:ext cx="3068834" cy="3170283"/>
            </p:xfrm>
            <a:graphic>
              <a:graphicData uri="http://schemas.microsoft.com/office/drawing/2017/model3d">
                <am3d:model3d r:embed="rId9">
                  <am3d:spPr>
                    <a:xfrm>
                      <a:off x="0" y="0"/>
                      <a:ext cx="3068834" cy="3170283"/>
                    </a:xfrm>
                    <a:prstGeom prst="rect">
                      <a:avLst/>
                    </a:prstGeom>
                  </am3d:spPr>
                  <am3d:camera>
                    <am3d:pos x="0" y="0" z="8135685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3989" d="1000000"/>
                    <am3d:preTrans dx="0" dy="-17962438" dz="-35084"/>
                    <am3d:scale>
                      <am3d:sx n="1000000" d="1000000"/>
                      <am3d:sy n="1000000" d="1000000"/>
                      <am3d:sz n="1000000" d="1000000"/>
                    </am3d:scale>
                    <am3d:rot ax="6197669" ay="565693" az="-2083885"/>
                    <am3d:postTrans dx="0" dy="0" dz="0"/>
                  </am3d:trans>
                  <am3d:raster rName="Office3DRenderer" rVer="16.0.8326">
                    <am3d:blip r:embed="rId10"/>
                  </am3d:raster>
                  <am3d:objViewport viewportSz="532607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3D Model 10" descr="Dodecahedron White">
                <a:extLst>
                  <a:ext uri="{FF2B5EF4-FFF2-40B4-BE49-F238E27FC236}">
                    <a16:creationId xmlns:a16="http://schemas.microsoft.com/office/drawing/2014/main" id="{B9342A32-6AA4-63C6-33E4-A638F840F1D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253475" y="1577041"/>
                <a:ext cx="3068834" cy="317028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73405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DBF4C3-9DC5-9D6D-4C64-4F34FCEA6A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Feasible Region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6FA8EC3-1878-5015-F0E2-DF63039BD6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b>
                        <m: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≔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ℝ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: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≥0,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=1,…,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endParaRPr lang="en-US" b="0" dirty="0"/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accent1"/>
                    </a:solidFill>
                  </a:rPr>
                  <a:t>nonnegative orthant</a:t>
                </a:r>
              </a:p>
              <a:p>
                <a:pPr lvl="1">
                  <a:buFont typeface="Courier New" panose="02070309020205020404" pitchFamily="49" charset="0"/>
                  <a:buChar char="o"/>
                </a:pPr>
                <a:r>
                  <a:rPr lang="en-US" dirty="0">
                    <a:solidFill>
                      <a:srgbClr val="FF0000"/>
                    </a:solidFill>
                  </a:rPr>
                  <a:t>Nonnegative least square/matrix factorization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≔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: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…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, </a:t>
                </a: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accent1"/>
                    </a:solidFill>
                  </a:rPr>
                  <a:t>second-order cone, Lorentz cone, or the ice-cream </a:t>
                </a:r>
                <a:r>
                  <a:rPr lang="en-US" dirty="0"/>
                  <a:t>cone</a:t>
                </a:r>
              </a:p>
              <a:p>
                <a:pPr lvl="1">
                  <a:buFont typeface="Courier New" panose="02070309020205020404" pitchFamily="49" charset="0"/>
                  <a:buChar char="o"/>
                </a:pPr>
                <a:r>
                  <a:rPr lang="en-US" dirty="0">
                    <a:solidFill>
                      <a:srgbClr val="FF0000"/>
                    </a:solidFill>
                  </a:rPr>
                  <a:t>Second-order cone programming</a:t>
                </a:r>
              </a:p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𝑋𝑣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≥0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𝑓𝑜𝑟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𝑎𝑙𝑙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accent1"/>
                    </a:solidFill>
                  </a:rPr>
                  <a:t>semidefinite cone</a:t>
                </a:r>
              </a:p>
              <a:p>
                <a:pPr lvl="1">
                  <a:buFont typeface="Courier New" panose="02070309020205020404" pitchFamily="49" charset="0"/>
                  <a:buChar char="o"/>
                </a:pPr>
                <a:r>
                  <a:rPr lang="en-US" dirty="0">
                    <a:solidFill>
                      <a:srgbClr val="FF0000"/>
                    </a:solidFill>
                  </a:rPr>
                  <a:t>Semidefinite programming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6FA8EC3-1878-5015-F0E2-DF63039BD6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872" b="-14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group of white objects on a table&#10;&#10;Description automatically generated">
            <a:extLst>
              <a:ext uri="{FF2B5EF4-FFF2-40B4-BE49-F238E27FC236}">
                <a16:creationId xmlns:a16="http://schemas.microsoft.com/office/drawing/2014/main" id="{A2436357-DFFF-EDA5-3D37-62C0692573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060" b="23312"/>
          <a:stretch/>
        </p:blipFill>
        <p:spPr>
          <a:xfrm>
            <a:off x="4401577" y="943101"/>
            <a:ext cx="7772400" cy="3242733"/>
          </a:xfrm>
          <a:prstGeom prst="rect">
            <a:avLst/>
          </a:prstGeom>
        </p:spPr>
      </p:pic>
      <p:pic>
        <p:nvPicPr>
          <p:cNvPr id="7" name="Picture 6" descr="A white corner with a shadow&#10;&#10;Description automatically generated">
            <a:extLst>
              <a:ext uri="{FF2B5EF4-FFF2-40B4-BE49-F238E27FC236}">
                <a16:creationId xmlns:a16="http://schemas.microsoft.com/office/drawing/2014/main" id="{399EB9BE-3B6C-9975-00A0-FD161EB97E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9516" y="12053"/>
            <a:ext cx="4798406" cy="3943895"/>
          </a:xfrm>
          <a:prstGeom prst="rect">
            <a:avLst/>
          </a:prstGeom>
        </p:spPr>
      </p:pic>
      <p:pic>
        <p:nvPicPr>
          <p:cNvPr id="9" name="Picture 8" descr="A diagram of a cone&#10;&#10;Description automatically generated">
            <a:extLst>
              <a:ext uri="{FF2B5EF4-FFF2-40B4-BE49-F238E27FC236}">
                <a16:creationId xmlns:a16="http://schemas.microsoft.com/office/drawing/2014/main" id="{35F53DB1-AC8D-C0D3-311D-B727E303B4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25284" y="502978"/>
            <a:ext cx="4948693" cy="3242733"/>
          </a:xfrm>
          <a:prstGeom prst="rect">
            <a:avLst/>
          </a:prstGeom>
        </p:spPr>
      </p:pic>
      <p:pic>
        <p:nvPicPr>
          <p:cNvPr id="11" name="Picture 10" descr="A rainbow colored graph on a white background&#10;&#10;Description automatically generated">
            <a:extLst>
              <a:ext uri="{FF2B5EF4-FFF2-40B4-BE49-F238E27FC236}">
                <a16:creationId xmlns:a16="http://schemas.microsoft.com/office/drawing/2014/main" id="{C44B292B-42DC-0577-2C00-7622231F78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03144" y="394960"/>
            <a:ext cx="4592972" cy="344015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3C597DD-16A6-0CED-9BA0-1CA0DDA70EEE}"/>
              </a:ext>
            </a:extLst>
          </p:cNvPr>
          <p:cNvSpPr txBox="1"/>
          <p:nvPr/>
        </p:nvSpPr>
        <p:spPr>
          <a:xfrm>
            <a:off x="9941770" y="4211405"/>
            <a:ext cx="2186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Credit: Ben Grimmer </a:t>
            </a:r>
          </a:p>
        </p:txBody>
      </p:sp>
    </p:spTree>
    <p:extLst>
      <p:ext uri="{BB962C8B-B14F-4D97-AF65-F5344CB8AC3E}">
        <p14:creationId xmlns:p14="http://schemas.microsoft.com/office/powerpoint/2010/main" val="935711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E41CA-42F2-0447-BD34-A86DFD874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Optimization Problems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35C6604-C1B0-91CC-E172-E55C36E8D85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Linear optimization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⊤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:r>
                  <a:rPr lang="en-US" dirty="0"/>
                  <a:t>  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dirty="0"/>
              </a:p>
              <a:p>
                <a:r>
                  <a:rPr lang="en-US" dirty="0"/>
                  <a:t>Nonlinear optimization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:r>
                  <a:rPr lang="en-US" dirty="0"/>
                  <a:t>      		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≤0,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r>
                  <a:rPr lang="en-US" dirty="0"/>
                  <a:t>Stochastic optimization</a:t>
                </a:r>
              </a:p>
              <a:p>
                <a:pPr marL="0" indent="0" algn="ctr">
                  <a:buNone/>
                </a:pPr>
                <a:r>
                  <a:rPr lang="en-US" b="0" dirty="0">
                    <a:ea typeface="Cambria Math" panose="02040503050406030204" pitchFamily="18" charset="0"/>
                  </a:rPr>
                  <a:t>			     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min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{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</m:func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𝜉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/>
              </a:p>
              <a:p>
                <a:r>
                  <a:rPr lang="en-US" dirty="0"/>
                  <a:t>Multistage, robust, infinite dimensional, …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35C6604-C1B0-91CC-E172-E55C36E8D85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 b="-29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390163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21E2EF-2844-8C33-7892-0EB1161D7C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Black-box Oracles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10A04F0-450D-DAA3-C295-1E55606A4B8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3"/>
                <a:ext cx="10515600" cy="4397377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How do we access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?</a:t>
                </a:r>
              </a:p>
              <a:p>
                <a:pPr>
                  <a:lnSpc>
                    <a:spcPct val="110000"/>
                  </a:lnSpc>
                </a:pPr>
                <a:endParaRPr lang="en-US" sz="1500" dirty="0"/>
              </a:p>
              <a:p>
                <a:r>
                  <a:rPr lang="en-US" dirty="0"/>
                  <a:t>Zeroth-order: given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, it returns the function value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b="0" dirty="0"/>
              </a:p>
              <a:p>
                <a:endParaRPr lang="en-US" sz="1500" b="0" dirty="0"/>
              </a:p>
              <a:p>
                <a:r>
                  <a:rPr lang="en-US" dirty="0"/>
                  <a:t>First-order: given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, it returns the (sub)gradient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∇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dirty="0"/>
              </a:p>
              <a:p>
                <a:endParaRPr lang="en-US" sz="1400" dirty="0"/>
              </a:p>
              <a:p>
                <a:r>
                  <a:rPr lang="en-US" dirty="0"/>
                  <a:t>Stochastic zeroth-order: given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Ξ</m:t>
                    </m:r>
                  </m:oMath>
                </a14:m>
                <a:r>
                  <a:rPr lang="en-US" dirty="0"/>
                  <a:t>, it returns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F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</m:d>
                  </m:oMath>
                </a14:m>
                <a:endParaRPr lang="en-US" dirty="0"/>
              </a:p>
              <a:p>
                <a:endParaRPr lang="en-US" sz="1400" dirty="0"/>
              </a:p>
              <a:p>
                <a:r>
                  <a:rPr lang="en-US" dirty="0"/>
                  <a:t>Stochastic first-order: given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Ξ</m:t>
                    </m:r>
                  </m:oMath>
                </a14:m>
                <a:r>
                  <a:rPr lang="en-US" dirty="0"/>
                  <a:t>, it returns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∇F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</m:d>
                  </m:oMath>
                </a14:m>
                <a:endParaRPr lang="en-US" dirty="0"/>
              </a:p>
              <a:p>
                <a:endParaRPr lang="en-US" sz="1400" dirty="0"/>
              </a:p>
              <a:p>
                <a:r>
                  <a:rPr lang="en-US" dirty="0"/>
                  <a:t>Second-order: given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, it returns the Hessian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10A04F0-450D-DAA3-C295-1E55606A4B8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3"/>
                <a:ext cx="10515600" cy="4397377"/>
              </a:xfrm>
              <a:blipFill>
                <a:blip r:embed="rId3"/>
                <a:stretch>
                  <a:fillRect l="-1086" t="-3161" b="-22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2EC6AA33-A1E8-1F33-449E-E0756E31D637}"/>
              </a:ext>
            </a:extLst>
          </p:cNvPr>
          <p:cNvSpPr txBox="1"/>
          <p:nvPr/>
        </p:nvSpPr>
        <p:spPr>
          <a:xfrm>
            <a:off x="5130802" y="958322"/>
            <a:ext cx="6942666" cy="1328023"/>
          </a:xfrm>
          <a:prstGeom prst="round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n-US" sz="2400" dirty="0"/>
              <a:t>This course mainly focuses on first-order methods using zeroth and first-order oracles. We will briefly discuss second and higher-order methods as well.</a:t>
            </a:r>
          </a:p>
        </p:txBody>
      </p:sp>
    </p:spTree>
    <p:extLst>
      <p:ext uri="{BB962C8B-B14F-4D97-AF65-F5344CB8AC3E}">
        <p14:creationId xmlns:p14="http://schemas.microsoft.com/office/powerpoint/2010/main" val="1335050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8769B-D23E-76E5-042B-BA91B8083F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 Algorithms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CC6C3663-AD81-B2D2-16B9-F4F9165104F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278843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What does it look like?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What is our goal?</a:t>
                </a:r>
              </a:p>
              <a:p>
                <a:pPr lvl="1">
                  <a:buFont typeface="Courier New" panose="02070309020205020404" pitchFamily="49" charset="0"/>
                  <a:buChar char="o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/>
                  <a:t>-solution: for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/>
                  <a:t>&gt;0, find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such that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min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dirty="0"/>
              </a:p>
              <a:p>
                <a:pPr marL="457200" lvl="1" indent="0">
                  <a:buNone/>
                </a:pPr>
                <a:r>
                  <a:rPr lang="en-US" dirty="0"/>
                  <a:t>    for convex optimization</a:t>
                </a:r>
              </a:p>
              <a:p>
                <a:pPr lvl="1">
                  <a:buFont typeface="Courier New" panose="02070309020205020404" pitchFamily="49" charset="0"/>
                  <a:buChar char="o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/>
                  <a:t>-critical point: for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/>
                  <a:t>&gt;0, find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such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∇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endParaRPr lang="en-US" dirty="0"/>
              </a:p>
              <a:p>
                <a:pPr marL="457200" lvl="1" indent="0">
                  <a:buNone/>
                </a:pPr>
                <a:r>
                  <a:rPr lang="en-US" dirty="0"/>
                  <a:t>    for nonconvex optimization</a:t>
                </a:r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CC6C3663-AD81-B2D2-16B9-F4F9165104F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278843"/>
              </a:xfrm>
              <a:blipFill>
                <a:blip r:embed="rId2"/>
                <a:stretch>
                  <a:fillRect l="-1086" t="-3254" b="-17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 descr="A white paper with black text and black text&#10;&#10;Description automatically generated">
            <a:extLst>
              <a:ext uri="{FF2B5EF4-FFF2-40B4-BE49-F238E27FC236}">
                <a16:creationId xmlns:a16="http://schemas.microsoft.com/office/drawing/2014/main" id="{5F24D37A-C88B-66A0-26DE-E2734B8470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172758"/>
            <a:ext cx="3945929" cy="203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6042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F4FE43-CC57-9F56-FA26-6005BD00C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Complexity Analysis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E017B7F-3F45-1567-CD2B-1111D122727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60499"/>
                <a:ext cx="10515600" cy="5032376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dirty="0"/>
                  <a:t>Upper bound</a:t>
                </a:r>
              </a:p>
              <a:p>
                <a:pPr lvl="1">
                  <a:buFont typeface="Courier New" panose="02070309020205020404" pitchFamily="49" charset="0"/>
                  <a:buChar char="o"/>
                </a:pPr>
                <a:r>
                  <a:rPr lang="en-US" dirty="0"/>
                  <a:t>What is the </a:t>
                </a:r>
                <a:r>
                  <a:rPr lang="en-US" dirty="0">
                    <a:solidFill>
                      <a:srgbClr val="FF0000"/>
                    </a:solidFill>
                  </a:rPr>
                  <a:t>worst-case</a:t>
                </a:r>
                <a:r>
                  <a:rPr lang="en-US" dirty="0"/>
                  <a:t> oracle complexity or query complexity for an optimization algorithm to find an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/>
                  <a:t>-solution to a class of problem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min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dirty="0"/>
                  <a:t>?</a:t>
                </a:r>
              </a:p>
              <a:p>
                <a:pPr lvl="1">
                  <a:buFont typeface="Courier New" panose="02070309020205020404" pitchFamily="49" charset="0"/>
                  <a:buChar char="o"/>
                </a:pPr>
                <a:r>
                  <a:rPr lang="en-US" dirty="0"/>
                  <a:t>Convex smooth: gradient descent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𝒪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𝜀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/>
                  <a:t>, Nesterov’s accelerated gradient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𝒪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𝜀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/2</m:t>
                            </m:r>
                          </m:sup>
                        </m:sSup>
                      </m:e>
                    </m:d>
                  </m:oMath>
                </a14:m>
                <a:endParaRPr lang="en-US" dirty="0"/>
              </a:p>
              <a:p>
                <a:pPr lvl="1">
                  <a:buFont typeface="Courier New" panose="02070309020205020404" pitchFamily="49" charset="0"/>
                  <a:buChar char="o"/>
                </a:pPr>
                <a:r>
                  <a:rPr lang="en-US" dirty="0"/>
                  <a:t>Convex </a:t>
                </a:r>
                <a:r>
                  <a:rPr lang="en-US" dirty="0" err="1"/>
                  <a:t>nonsmooth</a:t>
                </a:r>
                <a:r>
                  <a:rPr lang="en-US" dirty="0"/>
                  <a:t>: </a:t>
                </a:r>
                <a:r>
                  <a:rPr lang="en-US" dirty="0" err="1"/>
                  <a:t>subgradient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𝒪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𝜀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/>
                  <a:t>, proximal bundle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𝒪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𝜀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US" dirty="0"/>
              </a:p>
              <a:p>
                <a:pPr lvl="1">
                  <a:buFont typeface="Courier New" panose="02070309020205020404" pitchFamily="49" charset="0"/>
                  <a:buChar char="o"/>
                </a:pPr>
                <a:r>
                  <a:rPr lang="en-US" dirty="0"/>
                  <a:t>Sublinear convergence rate</a:t>
                </a:r>
              </a:p>
              <a:p>
                <a:r>
                  <a:rPr lang="en-US" dirty="0"/>
                  <a:t>Lower bound</a:t>
                </a:r>
              </a:p>
              <a:p>
                <a:pPr lvl="1">
                  <a:buFont typeface="Courier New" panose="02070309020205020404" pitchFamily="49" charset="0"/>
                  <a:buChar char="o"/>
                </a:pPr>
                <a:r>
                  <a:rPr lang="en-US" dirty="0"/>
                  <a:t>What is the </a:t>
                </a:r>
                <a:r>
                  <a:rPr lang="en-US" dirty="0">
                    <a:solidFill>
                      <a:srgbClr val="FF0000"/>
                    </a:solidFill>
                  </a:rPr>
                  <a:t>least amount of work</a:t>
                </a:r>
                <a:r>
                  <a:rPr lang="en-US" dirty="0"/>
                  <a:t> an algorithm (in a class of algorithms) has to do to find an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/>
                  <a:t>-solution to a class of problem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min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dirty="0"/>
                  <a:t>?</a:t>
                </a:r>
              </a:p>
              <a:p>
                <a:pPr lvl="1">
                  <a:buFont typeface="Courier New" panose="02070309020205020404" pitchFamily="49" charset="0"/>
                  <a:buChar char="o"/>
                </a:pPr>
                <a:r>
                  <a:rPr lang="en-US" dirty="0"/>
                  <a:t>Convex smooth: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𝒪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𝜀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/2</m:t>
                            </m:r>
                          </m:sup>
                        </m:sSup>
                      </m:e>
                    </m:d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lvl="1">
                  <a:buFont typeface="Courier New" panose="02070309020205020404" pitchFamily="49" charset="0"/>
                  <a:buChar char="o"/>
                </a:pPr>
                <a:r>
                  <a:rPr lang="en-US" dirty="0"/>
                  <a:t>Convex </a:t>
                </a:r>
                <a:r>
                  <a:rPr lang="en-US" dirty="0" err="1"/>
                  <a:t>nonsmooth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𝒪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𝜀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Optimal method: upper bound = lower bound</a:t>
                </a:r>
              </a:p>
              <a:p>
                <a:pPr lvl="1">
                  <a:buFont typeface="Courier New" panose="02070309020205020404" pitchFamily="49" charset="0"/>
                  <a:buChar char="o"/>
                </a:pPr>
                <a:r>
                  <a:rPr lang="en-US" dirty="0"/>
                  <a:t>Accelerated gradient, </a:t>
                </a:r>
                <a:r>
                  <a:rPr lang="en-US" dirty="0" err="1"/>
                  <a:t>subgradient</a:t>
                </a:r>
                <a:r>
                  <a:rPr lang="en-US" dirty="0"/>
                  <a:t>, and proximal bundle methods are </a:t>
                </a:r>
                <a:r>
                  <a:rPr lang="en-US" dirty="0">
                    <a:solidFill>
                      <a:srgbClr val="FF0000"/>
                    </a:solidFill>
                  </a:rPr>
                  <a:t>optimal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E017B7F-3F45-1567-CD2B-1111D122727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60499"/>
                <a:ext cx="10515600" cy="5032376"/>
              </a:xfrm>
              <a:blipFill>
                <a:blip r:embed="rId2"/>
                <a:stretch>
                  <a:fillRect l="-965" t="-2015" b="-22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297690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97B75E-C486-E987-2C7B-4C6F138A3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43D255-028F-1110-5F07-3A9FC04C50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Time: Tuesday &amp; Thursday, 9:40 – 10:55 pm</a:t>
            </a:r>
          </a:p>
          <a:p>
            <a:r>
              <a:rPr lang="en-US" dirty="0"/>
              <a:t>Location: </a:t>
            </a:r>
            <a:r>
              <a:rPr lang="en-US" dirty="0" err="1"/>
              <a:t>Hylan</a:t>
            </a:r>
            <a:r>
              <a:rPr lang="en-US" dirty="0"/>
              <a:t> 203</a:t>
            </a:r>
          </a:p>
          <a:p>
            <a:r>
              <a:rPr lang="en-US" dirty="0"/>
              <a:t>Instructor: Jiaming Liang</a:t>
            </a:r>
          </a:p>
          <a:p>
            <a:r>
              <a:rPr lang="en-US" dirty="0"/>
              <a:t>Teaching Assistant: Matthew Burns</a:t>
            </a:r>
          </a:p>
          <a:p>
            <a:r>
              <a:rPr lang="en-US" dirty="0"/>
              <a:t>Blackboard</a:t>
            </a:r>
          </a:p>
          <a:p>
            <a:r>
              <a:rPr lang="en-US" dirty="0"/>
              <a:t>Website: </a:t>
            </a:r>
            <a:r>
              <a:rPr lang="en-US" dirty="0">
                <a:hlinkClick r:id="rId2"/>
              </a:rPr>
              <a:t>https://jiaming-liang.github.io/OPTML.html</a:t>
            </a:r>
            <a:endParaRPr lang="en-US" dirty="0"/>
          </a:p>
          <a:p>
            <a:r>
              <a:rPr lang="en-US" dirty="0"/>
              <a:t>Office hour: 4:00-5:00 pm on Wednesday, Wegmans 2403 (Jiaming)</a:t>
            </a:r>
          </a:p>
          <a:p>
            <a:pPr marL="0" indent="0">
              <a:buNone/>
            </a:pPr>
            <a:r>
              <a:rPr lang="en-US" dirty="0"/>
              <a:t>		  3:00-4:00 pm on Tuesday, Wegmans 1219 (Matthew)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78130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2ABD3-1849-F2E1-59F9-C1B6811ED4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Development of Optimization Methods</a:t>
            </a:r>
          </a:p>
        </p:txBody>
      </p:sp>
    </p:spTree>
    <p:extLst>
      <p:ext uri="{BB962C8B-B14F-4D97-AF65-F5344CB8AC3E}">
        <p14:creationId xmlns:p14="http://schemas.microsoft.com/office/powerpoint/2010/main" val="14033134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A6EF4-B2E1-5A67-A68A-4340E7C7B4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 in the early times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01F9CE-F6B2-83E2-C66C-3CB5F96511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Gradient descent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Newton’s method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Lagrange multiplier</a:t>
            </a:r>
          </a:p>
        </p:txBody>
      </p:sp>
      <p:pic>
        <p:nvPicPr>
          <p:cNvPr id="5" name="Picture 4" descr="A person in a suit&#10;&#10;Description automatically generated">
            <a:extLst>
              <a:ext uri="{FF2B5EF4-FFF2-40B4-BE49-F238E27FC236}">
                <a16:creationId xmlns:a16="http://schemas.microsoft.com/office/drawing/2014/main" id="{4FD6C452-7FE5-7C10-DBC4-8E64A9DC88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8600" y="365125"/>
            <a:ext cx="1860748" cy="2582829"/>
          </a:xfrm>
          <a:prstGeom prst="rect">
            <a:avLst/>
          </a:prstGeom>
        </p:spPr>
      </p:pic>
      <p:pic>
        <p:nvPicPr>
          <p:cNvPr id="7" name="Picture 6" descr="A red arrow pointing to a circle&#10;&#10;Description automatically generated">
            <a:extLst>
              <a:ext uri="{FF2B5EF4-FFF2-40B4-BE49-F238E27FC236}">
                <a16:creationId xmlns:a16="http://schemas.microsoft.com/office/drawing/2014/main" id="{EE7E07FA-9825-6ABE-65FB-9D208AA267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8235" y="1202728"/>
            <a:ext cx="2015530" cy="2160396"/>
          </a:xfrm>
          <a:prstGeom prst="rect">
            <a:avLst/>
          </a:prstGeom>
        </p:spPr>
      </p:pic>
      <p:pic>
        <p:nvPicPr>
          <p:cNvPr id="9" name="Picture 8" descr="A portrait of a person&#10;&#10;Description automatically generated">
            <a:extLst>
              <a:ext uri="{FF2B5EF4-FFF2-40B4-BE49-F238E27FC236}">
                <a16:creationId xmlns:a16="http://schemas.microsoft.com/office/drawing/2014/main" id="{CE6119E2-B070-98C9-540A-F6DCE445B0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4011" y="2707802"/>
            <a:ext cx="1860749" cy="2240652"/>
          </a:xfrm>
          <a:prstGeom prst="rect">
            <a:avLst/>
          </a:prstGeom>
        </p:spPr>
      </p:pic>
      <p:pic>
        <p:nvPicPr>
          <p:cNvPr id="11" name="Picture 10" descr="A graph with a line and a point&#10;&#10;Description automatically generated with medium confidence">
            <a:extLst>
              <a:ext uri="{FF2B5EF4-FFF2-40B4-BE49-F238E27FC236}">
                <a16:creationId xmlns:a16="http://schemas.microsoft.com/office/drawing/2014/main" id="{795DD2D1-6F0E-7184-191E-D75F245F18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39620" y="2707802"/>
            <a:ext cx="3060888" cy="2649581"/>
          </a:xfrm>
          <a:prstGeom prst="rect">
            <a:avLst/>
          </a:prstGeom>
        </p:spPr>
      </p:pic>
      <p:pic>
        <p:nvPicPr>
          <p:cNvPr id="13" name="Picture 12" descr="A portrait of a person&#10;&#10;Description automatically generated">
            <a:extLst>
              <a:ext uri="{FF2B5EF4-FFF2-40B4-BE49-F238E27FC236}">
                <a16:creationId xmlns:a16="http://schemas.microsoft.com/office/drawing/2014/main" id="{4FE12820-ED69-2D7F-49F2-1345D3C60E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81115" y="4007747"/>
            <a:ext cx="1717833" cy="2240652"/>
          </a:xfrm>
          <a:prstGeom prst="rect">
            <a:avLst/>
          </a:prstGeom>
        </p:spPr>
      </p:pic>
      <p:pic>
        <p:nvPicPr>
          <p:cNvPr id="15" name="Picture 14" descr="A diagram of a function&#10;&#10;Description automatically generated with medium confidence">
            <a:extLst>
              <a:ext uri="{FF2B5EF4-FFF2-40B4-BE49-F238E27FC236}">
                <a16:creationId xmlns:a16="http://schemas.microsoft.com/office/drawing/2014/main" id="{4C49B386-2AF7-2A27-0B46-1BAC07B8407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84768" y="4824122"/>
            <a:ext cx="2855403" cy="205455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A068707-8EA3-C1BA-AC30-5301E35EBEA8}"/>
              </a:ext>
            </a:extLst>
          </p:cNvPr>
          <p:cNvSpPr txBox="1"/>
          <p:nvPr/>
        </p:nvSpPr>
        <p:spPr>
          <a:xfrm>
            <a:off x="10438884" y="2990750"/>
            <a:ext cx="880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Cauchy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288CF73-36DD-61AF-5EE4-43C7B2068F90}"/>
              </a:ext>
            </a:extLst>
          </p:cNvPr>
          <p:cNvSpPr txBox="1"/>
          <p:nvPr/>
        </p:nvSpPr>
        <p:spPr>
          <a:xfrm>
            <a:off x="8427078" y="5008710"/>
            <a:ext cx="934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Newton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3EB70C7-5C99-D0CA-5B7B-E2CF81EC69C6}"/>
              </a:ext>
            </a:extLst>
          </p:cNvPr>
          <p:cNvSpPr txBox="1"/>
          <p:nvPr/>
        </p:nvSpPr>
        <p:spPr>
          <a:xfrm>
            <a:off x="10351688" y="6273798"/>
            <a:ext cx="1054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Lagrange</a:t>
            </a:r>
          </a:p>
        </p:txBody>
      </p:sp>
    </p:spTree>
    <p:extLst>
      <p:ext uri="{BB962C8B-B14F-4D97-AF65-F5344CB8AC3E}">
        <p14:creationId xmlns:p14="http://schemas.microsoft.com/office/powerpoint/2010/main" val="19396834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A6EF4-B2E1-5A67-A68A-4340E7C7B4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 in the 20</a:t>
            </a:r>
            <a:r>
              <a:rPr lang="en-US" baseline="30000" dirty="0"/>
              <a:t>th</a:t>
            </a:r>
            <a:r>
              <a:rPr lang="en-US" dirty="0"/>
              <a:t> century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01F9CE-F6B2-83E2-C66C-3CB5F96511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7023"/>
            <a:ext cx="10515600" cy="4351338"/>
          </a:xfrm>
        </p:spPr>
        <p:txBody>
          <a:bodyPr/>
          <a:lstStyle/>
          <a:p>
            <a:r>
              <a:rPr lang="en-US" dirty="0"/>
              <a:t>Linear programming (1940s), simplex method</a:t>
            </a:r>
          </a:p>
          <a:p>
            <a:r>
              <a:rPr lang="en-US" dirty="0"/>
              <a:t>Ellipsoid method (1970s)</a:t>
            </a:r>
          </a:p>
          <a:p>
            <a:r>
              <a:rPr lang="en-US" dirty="0"/>
              <a:t>Interior point method (1980s)</a:t>
            </a:r>
          </a:p>
        </p:txBody>
      </p:sp>
      <p:pic>
        <p:nvPicPr>
          <p:cNvPr id="15" name="Picture 14" descr="A close-up of a person wearing glasses&#10;&#10;Description automatically generated">
            <a:extLst>
              <a:ext uri="{FF2B5EF4-FFF2-40B4-BE49-F238E27FC236}">
                <a16:creationId xmlns:a16="http://schemas.microsoft.com/office/drawing/2014/main" id="{BD3DEA75-FFCA-F933-C581-CE3ADEF438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6365" y="3132301"/>
            <a:ext cx="2151963" cy="3072752"/>
          </a:xfrm>
          <a:prstGeom prst="rect">
            <a:avLst/>
          </a:prstGeom>
        </p:spPr>
      </p:pic>
      <p:pic>
        <p:nvPicPr>
          <p:cNvPr id="17" name="Picture 16" descr="A person in a suit and tie&#10;&#10;Description automatically generated">
            <a:extLst>
              <a:ext uri="{FF2B5EF4-FFF2-40B4-BE49-F238E27FC236}">
                <a16:creationId xmlns:a16="http://schemas.microsoft.com/office/drawing/2014/main" id="{91B528D6-0FCA-7264-4FC0-D12428EFF2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1177" y="221194"/>
            <a:ext cx="1805009" cy="2422651"/>
          </a:xfrm>
          <a:prstGeom prst="rect">
            <a:avLst/>
          </a:prstGeom>
        </p:spPr>
      </p:pic>
      <p:pic>
        <p:nvPicPr>
          <p:cNvPr id="19" name="Picture 18" descr="A person wearing glasses and a suit&#10;&#10;Description automatically generated">
            <a:extLst>
              <a:ext uri="{FF2B5EF4-FFF2-40B4-BE49-F238E27FC236}">
                <a16:creationId xmlns:a16="http://schemas.microsoft.com/office/drawing/2014/main" id="{558251CC-240D-4F87-9FE8-788C95EF91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92862" y="221194"/>
            <a:ext cx="1880266" cy="2422650"/>
          </a:xfrm>
          <a:prstGeom prst="rect">
            <a:avLst/>
          </a:prstGeom>
        </p:spPr>
      </p:pic>
      <p:pic>
        <p:nvPicPr>
          <p:cNvPr id="21" name="Picture 20" descr="A person wearing glasses and a black sweater&#10;&#10;Description automatically generated">
            <a:extLst>
              <a:ext uri="{FF2B5EF4-FFF2-40B4-BE49-F238E27FC236}">
                <a16:creationId xmlns:a16="http://schemas.microsoft.com/office/drawing/2014/main" id="{7816F31A-06C6-07CB-67E4-79706F28A1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0244" y="3132301"/>
            <a:ext cx="2062250" cy="3072753"/>
          </a:xfrm>
          <a:prstGeom prst="rect">
            <a:avLst/>
          </a:prstGeom>
        </p:spPr>
      </p:pic>
      <p:pic>
        <p:nvPicPr>
          <p:cNvPr id="23" name="Picture 22" descr="A person in a white shirt and tie&#10;&#10;Description automatically generated">
            <a:extLst>
              <a:ext uri="{FF2B5EF4-FFF2-40B4-BE49-F238E27FC236}">
                <a16:creationId xmlns:a16="http://schemas.microsoft.com/office/drawing/2014/main" id="{872ADD2C-01F6-7F63-B1C3-19E96F9F2D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18700" y="3132301"/>
            <a:ext cx="2760270" cy="3072753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53339566-F14B-D6F9-17BD-18F2828C2948}"/>
              </a:ext>
            </a:extLst>
          </p:cNvPr>
          <p:cNvSpPr txBox="1"/>
          <p:nvPr/>
        </p:nvSpPr>
        <p:spPr>
          <a:xfrm>
            <a:off x="8359721" y="2703407"/>
            <a:ext cx="15082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von Neumann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542B3C9-F073-E436-D722-198AB95844BC}"/>
              </a:ext>
            </a:extLst>
          </p:cNvPr>
          <p:cNvSpPr txBox="1"/>
          <p:nvPr/>
        </p:nvSpPr>
        <p:spPr>
          <a:xfrm>
            <a:off x="10355753" y="2705650"/>
            <a:ext cx="1301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Kantorovich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642F6E9-0E29-DA88-7D92-D2EAF894CB56}"/>
              </a:ext>
            </a:extLst>
          </p:cNvPr>
          <p:cNvSpPr txBox="1"/>
          <p:nvPr/>
        </p:nvSpPr>
        <p:spPr>
          <a:xfrm>
            <a:off x="9748926" y="6205053"/>
            <a:ext cx="8878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Dantzig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F1588B0-52F9-C00D-28D2-1B9188CD22D7}"/>
              </a:ext>
            </a:extLst>
          </p:cNvPr>
          <p:cNvSpPr txBox="1"/>
          <p:nvPr/>
        </p:nvSpPr>
        <p:spPr>
          <a:xfrm>
            <a:off x="5332040" y="6205053"/>
            <a:ext cx="1157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Karmarkar</a:t>
            </a:r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5F9C73C-0753-DF0E-33D7-2C601760C30D}"/>
              </a:ext>
            </a:extLst>
          </p:cNvPr>
          <p:cNvSpPr txBox="1"/>
          <p:nvPr/>
        </p:nvSpPr>
        <p:spPr>
          <a:xfrm>
            <a:off x="1639866" y="6205053"/>
            <a:ext cx="1143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Khachiyan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59771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A6EF4-B2E1-5A67-A68A-4340E7C7B4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 in the modern times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01F9CE-F6B2-83E2-C66C-3CB5F96511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Revisit of old methods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Frank-Wolfe (1956)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ADMM (1956,1970s)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Fast gradient (1983)</a:t>
            </a:r>
          </a:p>
          <a:p>
            <a:r>
              <a:rPr lang="en-US" dirty="0"/>
              <a:t>Development of new methods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Smoothing (2005)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Dual averaging (2005)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FISTA (2009)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Randomized coordinate descent (2010)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Higher-order (2018+)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6E6030-7FDA-3F61-6318-C70620FA01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3441" y="1557124"/>
            <a:ext cx="2213263" cy="3025621"/>
          </a:xfrm>
          <a:prstGeom prst="rect">
            <a:avLst/>
          </a:prstGeom>
        </p:spPr>
      </p:pic>
      <p:pic>
        <p:nvPicPr>
          <p:cNvPr id="7" name="Picture 6" descr="A person with a mustache wearing a plaid shirt&#10;&#10;Description automatically generated">
            <a:extLst>
              <a:ext uri="{FF2B5EF4-FFF2-40B4-BE49-F238E27FC236}">
                <a16:creationId xmlns:a16="http://schemas.microsoft.com/office/drawing/2014/main" id="{1C920E8A-605D-0CED-F8E4-297E093DD0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3746" y="3302349"/>
            <a:ext cx="2527096" cy="256079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B12D125-AD22-6997-737E-725C187A0570}"/>
              </a:ext>
            </a:extLst>
          </p:cNvPr>
          <p:cNvSpPr txBox="1"/>
          <p:nvPr/>
        </p:nvSpPr>
        <p:spPr>
          <a:xfrm>
            <a:off x="7052252" y="4582745"/>
            <a:ext cx="1335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Nemirovski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6C9DF0A-64C0-716E-4EF3-23F0316DA8B0}"/>
              </a:ext>
            </a:extLst>
          </p:cNvPr>
          <p:cNvSpPr txBox="1"/>
          <p:nvPr/>
        </p:nvSpPr>
        <p:spPr>
          <a:xfrm>
            <a:off x="10223467" y="5992297"/>
            <a:ext cx="1027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Nesterov</a:t>
            </a:r>
          </a:p>
        </p:txBody>
      </p:sp>
    </p:spTree>
    <p:extLst>
      <p:ext uri="{BB962C8B-B14F-4D97-AF65-F5344CB8AC3E}">
        <p14:creationId xmlns:p14="http://schemas.microsoft.com/office/powerpoint/2010/main" val="27944038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2ABD3-1849-F2E1-59F9-C1B6811ED4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Applications of OPT in ML</a:t>
            </a:r>
          </a:p>
        </p:txBody>
      </p:sp>
    </p:spTree>
    <p:extLst>
      <p:ext uri="{BB962C8B-B14F-4D97-AF65-F5344CB8AC3E}">
        <p14:creationId xmlns:p14="http://schemas.microsoft.com/office/powerpoint/2010/main" val="42630806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C07966-C72B-7965-ADD5-627972C45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Analysis and Optimization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90DA0B-129D-6464-7CC2-079AE5BAF25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Data set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𝒟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lit/>
                      </m:rP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{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=1,2,…,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m:rPr>
                        <m:lit/>
                      </m:rP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: feature,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: label</a:t>
                </a:r>
              </a:p>
              <a:p>
                <a:r>
                  <a:rPr lang="en-US" dirty="0"/>
                  <a:t>Learning/training: discovering a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dirty="0"/>
                  <a:t> such that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≈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for most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=1,2,…,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b="0" dirty="0"/>
              </a:p>
              <a:p>
                <a:r>
                  <a:rPr lang="en-US" dirty="0"/>
                  <a:t>Data-fitting/optimization: finding a parameterization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defining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s.t.</a:t>
                </a:r>
                <a:r>
                  <a:rPr lang="en-US" dirty="0"/>
                  <a:t> the learning task is “optimal” in some sense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ℝ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</m:lim>
                          </m:limLow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ℒ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𝒟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</m:den>
                              </m:f>
                              <m:nary>
                                <m:naryPr>
                                  <m:chr m:val="∑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</m:sup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ℓ(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;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nary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Add a regularization to avoid overfitting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ℝ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ℒ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𝒟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pen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alty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90DA0B-129D-6464-7CC2-079AE5BAF25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 b="-24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472819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olorful squares with black text&#10;&#10;Description automatically generated">
            <a:extLst>
              <a:ext uri="{FF2B5EF4-FFF2-40B4-BE49-F238E27FC236}">
                <a16:creationId xmlns:a16="http://schemas.microsoft.com/office/drawing/2014/main" id="{AB1BC549-16F9-6019-99DD-61F67DD4F3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3515" y="3604161"/>
            <a:ext cx="3589750" cy="2644157"/>
          </a:xfrm>
          <a:prstGeom prst="rect">
            <a:avLst/>
          </a:prstGeom>
          <a:solidFill>
            <a:schemeClr val="accent1">
              <a:alpha val="0"/>
            </a:schemeClr>
          </a:solidFill>
        </p:spPr>
      </p:pic>
      <p:pic>
        <p:nvPicPr>
          <p:cNvPr id="7" name="Picture 6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50899405-A69D-A831-B732-C3968AAE35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6800" y="43460"/>
            <a:ext cx="4775200" cy="29591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C031DC5-3E40-C8AF-24F1-69FD2D41D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436BFC5-38DC-8241-E43A-D6166F1F2F7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r>
                  <a:rPr lang="en-US" dirty="0"/>
                  <a:t>Each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is a real number</a:t>
                </a:r>
              </a:p>
              <a:p>
                <a:r>
                  <a:rPr lang="en-US" dirty="0"/>
                  <a:t>Ridge regression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ℝ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den>
                          </m:f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𝐴𝑥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func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LASSO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ℝ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den>
                          </m:f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𝐴𝑥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Matrix sensing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ℝ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p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d>
                                        <m:dPr>
                                          <m:begChr m:val="⟨"/>
                                          <m:endChr m:val="⟩"/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𝐴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</m:e>
                                      </m:d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436BFC5-38DC-8241-E43A-D6166F1F2F7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965" t="-1744" b="-433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145265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33B267-EB57-70EC-3475-6B654DA73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A00CA5-6624-617A-3800-A584F86D9B5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7500" lnSpcReduction="20000"/>
              </a:bodyPr>
              <a:lstStyle/>
              <a:p>
                <a:r>
                  <a:rPr lang="en-US" dirty="0"/>
                  <a:t>Each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is a label</a:t>
                </a:r>
              </a:p>
              <a:p>
                <a:r>
                  <a:rPr lang="en-US" dirty="0"/>
                  <a:t>Support vector machine: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≥1</m:t>
                    </m:r>
                  </m:oMath>
                </a14:m>
                <a:r>
                  <a:rPr lang="en-US" sz="2000" dirty="0"/>
                  <a:t>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=+1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≤−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2000" dirty="0"/>
                  <a:t>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r>
                                <m:rPr>
                                  <m:nor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max</m:t>
                              </m:r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sup>
                                      </m:sSub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,0</m:t>
                                  </m:r>
                                </m:e>
                              </m:d>
                            </m:e>
                          </m:nary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func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Logistic regression:</a:t>
                </a:r>
                <a:r>
                  <a:rPr lang="en-US" sz="2200" dirty="0"/>
                  <a:t>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2200" dirty="0"/>
                  <a:t>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200" i="1">
                        <a:latin typeface="Cambria Math" panose="02040503050406030204" pitchFamily="18" charset="0"/>
                      </a:rPr>
                      <m:t>=+1</m:t>
                    </m:r>
                  </m:oMath>
                </a14:m>
                <a:r>
                  <a:rPr lang="en-US" sz="2200" dirty="0"/>
                  <a:t>,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200" i="1"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2200" dirty="0"/>
                  <a:t>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200" i="1">
                        <a:latin typeface="Cambria Math" panose="02040503050406030204" pitchFamily="18" charset="0"/>
                      </a:rPr>
                      <m:t>=−1</m:t>
                    </m:r>
                  </m:oMath>
                </a14:m>
                <a:endParaRPr lang="en-US" sz="2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lim>
                          </m:limLow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den>
                          </m:f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: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  <m:sup/>
                                <m:e>
                                  <m:func>
                                    <m:func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1−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𝑎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𝑗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;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d>
                                        </m:e>
                                      </m:d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nary>
                                        <m:naryPr>
                                          <m:chr m:val="∑"/>
                                          <m:supHide m:val="on"/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: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=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  <m:sup/>
                                        <m:e>
                                          <m:func>
                                            <m:func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log</m:t>
                                              </m:r>
                                            </m:fName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(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𝑎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𝑗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;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)</m:t>
                                              </m:r>
                                            </m:e>
                                          </m:func>
                                        </m:e>
                                      </m:nary>
                                    </m:e>
                                  </m:func>
                                </m:e>
                              </m:nary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sz="2200" dirty="0"/>
                  <a:t>     where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1+</m:t>
                            </m:r>
                            <m:func>
                              <m:funcPr>
                                <m:ctrlP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nor/>
                                  </m:rPr>
                                  <a:rPr lang="en-US" sz="2200" b="0" i="0" smtClean="0">
                                    <a:latin typeface="Cambria Math" panose="02040503050406030204" pitchFamily="18" charset="0"/>
                                  </a:rPr>
                                  <m:t>exp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sz="2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sz="22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200" b="0" i="1" smtClean="0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p>
                                        <m:r>
                                          <a:rPr lang="en-US" sz="2200" b="0" i="1" smtClean="0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p>
                                    </m:sSup>
                                    <m:r>
                                      <a:rPr lang="en-US" sz="22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e>
                            </m:func>
                          </m:e>
                        </m:d>
                      </m:e>
                      <m:sup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sz="2200" dirty="0"/>
              </a:p>
              <a:p>
                <a:r>
                  <a:rPr lang="en-US" dirty="0"/>
                  <a:t>Deep learning: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sup>
                    </m:sSup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ℓ−1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=(</m:t>
                    </m:r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,…,</m:t>
                    </m:r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p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p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lim>
                          </m:limLow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den>
                          </m:f>
                        </m:e>
                      </m:func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ℓ=1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𝑀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ℓ</m:t>
                                      </m:r>
                                    </m:sub>
                                  </m:sSub>
                                  <m:sSubSup>
                                    <m:sSub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,ℓ</m:t>
                                      </m:r>
                                    </m:sub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𝐷</m:t>
                                      </m:r>
                                    </m:sup>
                                  </m:sSubSup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func>
                                    <m:func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nary>
                                            <m:naryPr>
                                              <m:chr m:val="∑"/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naryPr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ℓ=1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𝑀</m:t>
                                              </m:r>
                                            </m:sup>
                                            <m:e>
                                              <m:func>
                                                <m:funcPr>
                                                  <m:ctrlP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funcPr>
                                                <m:fName>
                                                  <m:r>
                                                    <m:rPr>
                                                      <m:sty m:val="p"/>
                                                    </m:rPr>
                                                    <a:rPr lang="en-US" b="0" i="0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exp</m:t>
                                                  </m:r>
                                                </m:fName>
                                                <m:e>
                                                  <m:sSubSup>
                                                    <m:sSubSupPr>
                                                      <m:ctrlP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sSubSupPr>
                                                    <m:e>
                                                      <m: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𝑎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𝑗</m:t>
                                                      </m:r>
                                                      <m: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,ℓ</m:t>
                                                      </m:r>
                                                    </m:sub>
                                                    <m:sup>
                                                      <m: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𝐷</m:t>
                                                      </m:r>
                                                    </m:sup>
                                                  </m:sSubSup>
                                                  <m:d>
                                                    <m:dPr>
                                                      <m:ctrlP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𝑤</m:t>
                                                      </m:r>
                                                    </m:e>
                                                  </m:d>
                                                </m:e>
                                              </m:func>
                                            </m:e>
                                          </m:nary>
                                        </m:e>
                                      </m:d>
                                    </m:e>
                                  </m:func>
                                </m:e>
                              </m:nary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A00CA5-6624-617A-3800-A584F86D9B5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724" t="-11919" b="-372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A black background with white dots and red lines&#10;&#10;Description automatically generated">
            <a:extLst>
              <a:ext uri="{FF2B5EF4-FFF2-40B4-BE49-F238E27FC236}">
                <a16:creationId xmlns:a16="http://schemas.microsoft.com/office/drawing/2014/main" id="{99A82E88-FCB4-FA6B-194C-5E7D3347D5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32639" y="1157381"/>
            <a:ext cx="2269069" cy="2166556"/>
          </a:xfrm>
          <a:prstGeom prst="rect">
            <a:avLst/>
          </a:prstGeom>
        </p:spPr>
      </p:pic>
      <p:pic>
        <p:nvPicPr>
          <p:cNvPr id="6" name="Picture 5" descr="A diagram of a network&#10;&#10;Description automatically generated">
            <a:extLst>
              <a:ext uri="{FF2B5EF4-FFF2-40B4-BE49-F238E27FC236}">
                <a16:creationId xmlns:a16="http://schemas.microsoft.com/office/drawing/2014/main" id="{5854C7D2-B4EC-E546-48D0-8AD627B5D2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32639" y="5291323"/>
            <a:ext cx="2435273" cy="1444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9941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C3C79E-8C5B-F945-B3E3-D7D272435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FBEEFB-CF61-FB2F-9BF2-40E55A98BD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Generative adversarial network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saddle-point, min-max optimization</a:t>
            </a:r>
          </a:p>
          <a:p>
            <a:r>
              <a:rPr lang="en-US" dirty="0"/>
              <a:t>Sinkhorn algorithm for entropy-regularized optimal transport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proximal point method</a:t>
            </a:r>
          </a:p>
          <a:p>
            <a:r>
              <a:rPr lang="en-US" dirty="0"/>
              <a:t>Follow-the-regularized-leader (FTRL) in online learning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mirror descent</a:t>
            </a:r>
          </a:p>
          <a:p>
            <a:r>
              <a:rPr lang="en-US" dirty="0"/>
              <a:t>Reinforcement learning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policy gradient, Markov decision process (MDP)</a:t>
            </a:r>
          </a:p>
          <a:p>
            <a:r>
              <a:rPr lang="en-US" dirty="0"/>
              <a:t>More in future lectures and course project</a:t>
            </a:r>
          </a:p>
        </p:txBody>
      </p:sp>
    </p:spTree>
    <p:extLst>
      <p:ext uri="{BB962C8B-B14F-4D97-AF65-F5344CB8AC3E}">
        <p14:creationId xmlns:p14="http://schemas.microsoft.com/office/powerpoint/2010/main" val="30954364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2ABD3-1849-F2E1-59F9-C1B6811ED4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16747175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2D34C1-FE88-E9B0-A62E-5294BD573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Instructor – Jiaming Liang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1C8BFC-2A48-0A26-9884-E8F4CB1175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Assistant professor in Data Science and Computer Science</a:t>
            </a:r>
          </a:p>
          <a:p>
            <a:r>
              <a:rPr lang="en-US" dirty="0"/>
              <a:t>Wegmans Hall 2403 </a:t>
            </a:r>
          </a:p>
          <a:p>
            <a:r>
              <a:rPr lang="en-US" dirty="0">
                <a:hlinkClick r:id="rId2"/>
              </a:rPr>
              <a:t>jiaming.liang@rochester.edu</a:t>
            </a:r>
            <a:endParaRPr lang="en-US" dirty="0"/>
          </a:p>
          <a:p>
            <a:r>
              <a:rPr lang="en-US" dirty="0"/>
              <a:t>Ph.D. in Operations Research, Georgia Tech</a:t>
            </a:r>
          </a:p>
          <a:p>
            <a:r>
              <a:rPr lang="en-US" dirty="0"/>
              <a:t>Postdoc in Computer Science, Yale</a:t>
            </a:r>
          </a:p>
          <a:p>
            <a:r>
              <a:rPr lang="en-US" dirty="0"/>
              <a:t>Research interests: </a:t>
            </a:r>
            <a:r>
              <a:rPr lang="en-US" dirty="0" err="1"/>
              <a:t>nonsmooth</a:t>
            </a:r>
            <a:r>
              <a:rPr lang="en-US" dirty="0"/>
              <a:t> optimization, stochastic optimization, sampling algorithms</a:t>
            </a:r>
          </a:p>
        </p:txBody>
      </p:sp>
    </p:spTree>
    <p:extLst>
      <p:ext uri="{BB962C8B-B14F-4D97-AF65-F5344CB8AC3E}">
        <p14:creationId xmlns:p14="http://schemas.microsoft.com/office/powerpoint/2010/main" val="22577071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0CE2C7-6EFE-1F7D-DEF0-560EED9133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Teaching Assistant – Matthew Burns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C700FE-176D-F714-6BE4-3D33098F25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PhD Candidate in Electrical and Computer Engineering</a:t>
            </a:r>
          </a:p>
          <a:p>
            <a:endParaRPr lang="en-US" dirty="0"/>
          </a:p>
          <a:p>
            <a:r>
              <a:rPr lang="en-US" dirty="0">
                <a:hlinkClick r:id="rId2"/>
              </a:rPr>
              <a:t>mburns13@ur.rochester.edu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Office hour: 3:00-4:00 pm on Tuesday, Wegmans Hall 1219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43269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463AB9-99BF-DB9E-42D5-32EA66D09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810D7C-6BDD-82C0-AB06-E631F0F19C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6 Problem sets x 5% = 30%</a:t>
            </a:r>
          </a:p>
          <a:p>
            <a:endParaRPr lang="en-US" dirty="0"/>
          </a:p>
          <a:p>
            <a:r>
              <a:rPr lang="en-US" dirty="0"/>
              <a:t>In-class midterm 35% (Oct. 9)</a:t>
            </a:r>
          </a:p>
          <a:p>
            <a:endParaRPr lang="en-US" dirty="0"/>
          </a:p>
          <a:p>
            <a:r>
              <a:rPr lang="en-US" dirty="0"/>
              <a:t>Project = 35%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Project proposal = 5% (Nov. 4)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Project presentation = 15% (Dec. 4)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Project report = 15% (Dec. 8)</a:t>
            </a:r>
          </a:p>
        </p:txBody>
      </p:sp>
    </p:spTree>
    <p:extLst>
      <p:ext uri="{BB962C8B-B14F-4D97-AF65-F5344CB8AC3E}">
        <p14:creationId xmlns:p14="http://schemas.microsoft.com/office/powerpoint/2010/main" val="13843057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DBD8A1-F472-7B6B-0300-FFF58A9E0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Textbooks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CB4E0A-0DCE-5015-0CA2-D38C8FFD43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Amir Beck. </a:t>
            </a:r>
            <a:r>
              <a:rPr lang="en-US" i="1" dirty="0"/>
              <a:t>First-order methods in optimization</a:t>
            </a:r>
            <a:r>
              <a:rPr lang="en-US" dirty="0"/>
              <a:t>. SIAM, 2017. </a:t>
            </a:r>
          </a:p>
          <a:p>
            <a:r>
              <a:rPr lang="en-US" dirty="0" err="1"/>
              <a:t>Yurii</a:t>
            </a:r>
            <a:r>
              <a:rPr lang="en-US" dirty="0"/>
              <a:t> Nesterov. </a:t>
            </a:r>
            <a:r>
              <a:rPr lang="en-US" i="1" dirty="0"/>
              <a:t>Lectures on convex optimization</a:t>
            </a:r>
            <a:r>
              <a:rPr lang="en-US" dirty="0"/>
              <a:t>. Springer, 2018. 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 descr="A book cover of a book&#10;&#10;Description automatically generated">
            <a:extLst>
              <a:ext uri="{FF2B5EF4-FFF2-40B4-BE49-F238E27FC236}">
                <a16:creationId xmlns:a16="http://schemas.microsoft.com/office/drawing/2014/main" id="{7D92D238-38AE-8F47-F632-E65CD695AF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4583" y="3014663"/>
            <a:ext cx="2247900" cy="3162300"/>
          </a:xfrm>
          <a:prstGeom prst="rect">
            <a:avLst/>
          </a:prstGeom>
        </p:spPr>
      </p:pic>
      <p:pic>
        <p:nvPicPr>
          <p:cNvPr id="7" name="Picture 6" descr="A yellow and blue book cover&#10;&#10;Description automatically generated">
            <a:extLst>
              <a:ext uri="{FF2B5EF4-FFF2-40B4-BE49-F238E27FC236}">
                <a16:creationId xmlns:a16="http://schemas.microsoft.com/office/drawing/2014/main" id="{10E4C115-19A5-DD97-EDBB-2AAFE0C9F5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5385" y="3012075"/>
            <a:ext cx="2247899" cy="3164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3013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26469B27-0875-4891-8EA7-C223CCDF56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979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B071C7-E582-FF02-8D66-0A6D795F8F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7" y="609600"/>
            <a:ext cx="5441183" cy="1310639"/>
          </a:xfrm>
        </p:spPr>
        <p:txBody>
          <a:bodyPr>
            <a:normAutofit/>
          </a:bodyPr>
          <a:lstStyle/>
          <a:p>
            <a:r>
              <a:rPr lang="en-US" dirty="0"/>
              <a:t>Recommended Readings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8CCEF3-522A-438F-6147-E5E962DDE6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7037" y="2202354"/>
            <a:ext cx="5441184" cy="3920535"/>
          </a:xfrm>
        </p:spPr>
        <p:txBody>
          <a:bodyPr>
            <a:normAutofit/>
          </a:bodyPr>
          <a:lstStyle/>
          <a:p>
            <a:r>
              <a:rPr lang="en-US" sz="2000" dirty="0"/>
              <a:t>Guanghui Lan. </a:t>
            </a:r>
            <a:r>
              <a:rPr lang="en-US" sz="2000" i="1" dirty="0"/>
              <a:t>First-order and Stochastic Optimization Methods for Machine Learning</a:t>
            </a:r>
            <a:r>
              <a:rPr lang="en-US" sz="2000" dirty="0"/>
              <a:t>. Springer, 2020.</a:t>
            </a:r>
          </a:p>
          <a:p>
            <a:r>
              <a:rPr lang="en-US" sz="2000" dirty="0"/>
              <a:t>Benjamin Recht and Stephen Wright. </a:t>
            </a:r>
            <a:r>
              <a:rPr lang="en-US" sz="2000" i="1" dirty="0"/>
              <a:t>Optimization for Data Analysis</a:t>
            </a:r>
            <a:r>
              <a:rPr lang="en-US" sz="2000" dirty="0"/>
              <a:t>. Cambridge, 2022.</a:t>
            </a:r>
          </a:p>
          <a:p>
            <a:r>
              <a:rPr lang="en-US" sz="2000" i="1" dirty="0"/>
              <a:t>Optimization for Machine Learning</a:t>
            </a:r>
            <a:r>
              <a:rPr lang="en-US" sz="2000" dirty="0"/>
              <a:t>. MIT, 2011. (Survey book)</a:t>
            </a:r>
          </a:p>
          <a:p>
            <a:r>
              <a:rPr lang="en-US" sz="2000" dirty="0"/>
              <a:t>Fatma Kilinc-Karzan and Arkadi </a:t>
            </a:r>
            <a:r>
              <a:rPr lang="en-US" sz="2000" dirty="0" err="1"/>
              <a:t>Nemirovski</a:t>
            </a:r>
            <a:r>
              <a:rPr lang="en-US" sz="2000" dirty="0"/>
              <a:t>. Mathematical Essentials for Convex Optimization. Cambridge, 2025.</a:t>
            </a:r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6DF9758E-84A8-4D80-8A81-38FBBC5321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07516" y="0"/>
            <a:ext cx="4684485" cy="6858000"/>
          </a:xfrm>
          <a:custGeom>
            <a:avLst/>
            <a:gdLst>
              <a:gd name="connsiteX0" fmla="*/ 777179 w 4684485"/>
              <a:gd name="connsiteY0" fmla="*/ 0 h 6858000"/>
              <a:gd name="connsiteX1" fmla="*/ 4177011 w 4684485"/>
              <a:gd name="connsiteY1" fmla="*/ 0 h 6858000"/>
              <a:gd name="connsiteX2" fmla="*/ 4684485 w 4684485"/>
              <a:gd name="connsiteY2" fmla="*/ 0 h 6858000"/>
              <a:gd name="connsiteX3" fmla="*/ 4684485 w 4684485"/>
              <a:gd name="connsiteY3" fmla="*/ 6858000 h 6858000"/>
              <a:gd name="connsiteX4" fmla="*/ 4177011 w 4684485"/>
              <a:gd name="connsiteY4" fmla="*/ 6858000 h 6858000"/>
              <a:gd name="connsiteX5" fmla="*/ 0 w 4684485"/>
              <a:gd name="connsiteY5" fmla="*/ 6858000 h 6858000"/>
              <a:gd name="connsiteX6" fmla="*/ 2140 w 4684485"/>
              <a:gd name="connsiteY6" fmla="*/ 6853227 h 6858000"/>
              <a:gd name="connsiteX7" fmla="*/ 2645 w 4684485"/>
              <a:gd name="connsiteY7" fmla="*/ 6843360 h 6858000"/>
              <a:gd name="connsiteX8" fmla="*/ 5504 w 4684485"/>
              <a:gd name="connsiteY8" fmla="*/ 6818176 h 6858000"/>
              <a:gd name="connsiteX9" fmla="*/ 23629 w 4684485"/>
              <a:gd name="connsiteY9" fmla="*/ 6757651 h 6858000"/>
              <a:gd name="connsiteX10" fmla="*/ 58208 w 4684485"/>
              <a:gd name="connsiteY10" fmla="*/ 6674068 h 6858000"/>
              <a:gd name="connsiteX11" fmla="*/ 95020 w 4684485"/>
              <a:gd name="connsiteY11" fmla="*/ 6610847 h 6858000"/>
              <a:gd name="connsiteX12" fmla="*/ 65470 w 4684485"/>
              <a:gd name="connsiteY12" fmla="*/ 6624123 h 6858000"/>
              <a:gd name="connsiteX13" fmla="*/ 137286 w 4684485"/>
              <a:gd name="connsiteY13" fmla="*/ 6588010 h 6858000"/>
              <a:gd name="connsiteX14" fmla="*/ 180635 w 4684485"/>
              <a:gd name="connsiteY14" fmla="*/ 6495275 h 6858000"/>
              <a:gd name="connsiteX15" fmla="*/ 205042 w 4684485"/>
              <a:gd name="connsiteY15" fmla="*/ 6422756 h 6858000"/>
              <a:gd name="connsiteX16" fmla="*/ 209632 w 4684485"/>
              <a:gd name="connsiteY16" fmla="*/ 6358596 h 6858000"/>
              <a:gd name="connsiteX17" fmla="*/ 219796 w 4684485"/>
              <a:gd name="connsiteY17" fmla="*/ 6294314 h 6858000"/>
              <a:gd name="connsiteX18" fmla="*/ 248261 w 4684485"/>
              <a:gd name="connsiteY18" fmla="*/ 6248557 h 6858000"/>
              <a:gd name="connsiteX19" fmla="*/ 286066 w 4684485"/>
              <a:gd name="connsiteY19" fmla="*/ 5959276 h 6858000"/>
              <a:gd name="connsiteX20" fmla="*/ 285981 w 4684485"/>
              <a:gd name="connsiteY20" fmla="*/ 5957154 h 6858000"/>
              <a:gd name="connsiteX21" fmla="*/ 291575 w 4684485"/>
              <a:gd name="connsiteY21" fmla="*/ 5941942 h 6858000"/>
              <a:gd name="connsiteX22" fmla="*/ 294764 w 4684485"/>
              <a:gd name="connsiteY22" fmla="*/ 5940122 h 6858000"/>
              <a:gd name="connsiteX23" fmla="*/ 299218 w 4684485"/>
              <a:gd name="connsiteY23" fmla="*/ 5930161 h 6858000"/>
              <a:gd name="connsiteX24" fmla="*/ 309655 w 4684485"/>
              <a:gd name="connsiteY24" fmla="*/ 5911810 h 6858000"/>
              <a:gd name="connsiteX25" fmla="*/ 310049 w 4684485"/>
              <a:gd name="connsiteY25" fmla="*/ 5907181 h 6858000"/>
              <a:gd name="connsiteX26" fmla="*/ 323362 w 4684485"/>
              <a:gd name="connsiteY26" fmla="*/ 5877642 h 6858000"/>
              <a:gd name="connsiteX27" fmla="*/ 322807 w 4684485"/>
              <a:gd name="connsiteY27" fmla="*/ 5876666 h 6858000"/>
              <a:gd name="connsiteX28" fmla="*/ 323332 w 4684485"/>
              <a:gd name="connsiteY28" fmla="*/ 5865860 h 6858000"/>
              <a:gd name="connsiteX29" fmla="*/ 326018 w 4684485"/>
              <a:gd name="connsiteY29" fmla="*/ 5846502 h 6858000"/>
              <a:gd name="connsiteX30" fmla="*/ 323071 w 4684485"/>
              <a:gd name="connsiteY30" fmla="*/ 5794837 h 6858000"/>
              <a:gd name="connsiteX31" fmla="*/ 336871 w 4684485"/>
              <a:gd name="connsiteY31" fmla="*/ 5763977 h 6858000"/>
              <a:gd name="connsiteX32" fmla="*/ 339251 w 4684485"/>
              <a:gd name="connsiteY32" fmla="*/ 5757443 h 6858000"/>
              <a:gd name="connsiteX33" fmla="*/ 339135 w 4684485"/>
              <a:gd name="connsiteY33" fmla="*/ 5757177 h 6858000"/>
              <a:gd name="connsiteX34" fmla="*/ 341319 w 4684485"/>
              <a:gd name="connsiteY34" fmla="*/ 5750018 h 6858000"/>
              <a:gd name="connsiteX35" fmla="*/ 343592 w 4684485"/>
              <a:gd name="connsiteY35" fmla="*/ 5745527 h 6858000"/>
              <a:gd name="connsiteX36" fmla="*/ 348207 w 4684485"/>
              <a:gd name="connsiteY36" fmla="*/ 5732850 h 6858000"/>
              <a:gd name="connsiteX37" fmla="*/ 348708 w 4684485"/>
              <a:gd name="connsiteY37" fmla="*/ 5727596 h 6858000"/>
              <a:gd name="connsiteX38" fmla="*/ 339704 w 4684485"/>
              <a:gd name="connsiteY38" fmla="*/ 5678917 h 6858000"/>
              <a:gd name="connsiteX39" fmla="*/ 349027 w 4684485"/>
              <a:gd name="connsiteY39" fmla="*/ 5587240 h 6858000"/>
              <a:gd name="connsiteX40" fmla="*/ 360744 w 4684485"/>
              <a:gd name="connsiteY40" fmla="*/ 5496420 h 6858000"/>
              <a:gd name="connsiteX41" fmla="*/ 366191 w 4684485"/>
              <a:gd name="connsiteY41" fmla="*/ 5463512 h 6858000"/>
              <a:gd name="connsiteX42" fmla="*/ 370586 w 4684485"/>
              <a:gd name="connsiteY42" fmla="*/ 5404966 h 6858000"/>
              <a:gd name="connsiteX43" fmla="*/ 369304 w 4684485"/>
              <a:gd name="connsiteY43" fmla="*/ 5378223 h 6858000"/>
              <a:gd name="connsiteX44" fmla="*/ 369813 w 4684485"/>
              <a:gd name="connsiteY44" fmla="*/ 5377039 h 6858000"/>
              <a:gd name="connsiteX45" fmla="*/ 367865 w 4684485"/>
              <a:gd name="connsiteY45" fmla="*/ 5374688 h 6858000"/>
              <a:gd name="connsiteX46" fmla="*/ 367550 w 4684485"/>
              <a:gd name="connsiteY46" fmla="*/ 5369744 h 6858000"/>
              <a:gd name="connsiteX47" fmla="*/ 370308 w 4684485"/>
              <a:gd name="connsiteY47" fmla="*/ 5356163 h 6858000"/>
              <a:gd name="connsiteX48" fmla="*/ 371942 w 4684485"/>
              <a:gd name="connsiteY48" fmla="*/ 5351044 h 6858000"/>
              <a:gd name="connsiteX49" fmla="*/ 373062 w 4684485"/>
              <a:gd name="connsiteY49" fmla="*/ 5343580 h 6858000"/>
              <a:gd name="connsiteX50" fmla="*/ 372900 w 4684485"/>
              <a:gd name="connsiteY50" fmla="*/ 5343400 h 6858000"/>
              <a:gd name="connsiteX51" fmla="*/ 374322 w 4684485"/>
              <a:gd name="connsiteY51" fmla="*/ 5336400 h 6858000"/>
              <a:gd name="connsiteX52" fmla="*/ 383674 w 4684485"/>
              <a:gd name="connsiteY52" fmla="*/ 5302100 h 6858000"/>
              <a:gd name="connsiteX53" fmla="*/ 372456 w 4684485"/>
              <a:gd name="connsiteY53" fmla="*/ 5257295 h 6858000"/>
              <a:gd name="connsiteX54" fmla="*/ 372166 w 4684485"/>
              <a:gd name="connsiteY54" fmla="*/ 5238668 h 6858000"/>
              <a:gd name="connsiteX55" fmla="*/ 370995 w 4684485"/>
              <a:gd name="connsiteY55" fmla="*/ 5228745 h 6858000"/>
              <a:gd name="connsiteX56" fmla="*/ 370266 w 4684485"/>
              <a:gd name="connsiteY56" fmla="*/ 5228139 h 6858000"/>
              <a:gd name="connsiteX57" fmla="*/ 379329 w 4684485"/>
              <a:gd name="connsiteY57" fmla="*/ 5195257 h 6858000"/>
              <a:gd name="connsiteX58" fmla="*/ 379004 w 4684485"/>
              <a:gd name="connsiteY58" fmla="*/ 5190924 h 6858000"/>
              <a:gd name="connsiteX59" fmla="*/ 386868 w 4684485"/>
              <a:gd name="connsiteY59" fmla="*/ 5169448 h 6858000"/>
              <a:gd name="connsiteX60" fmla="*/ 389886 w 4684485"/>
              <a:gd name="connsiteY60" fmla="*/ 5158375 h 6858000"/>
              <a:gd name="connsiteX61" fmla="*/ 392889 w 4684485"/>
              <a:gd name="connsiteY61" fmla="*/ 5155200 h 6858000"/>
              <a:gd name="connsiteX62" fmla="*/ 396254 w 4684485"/>
              <a:gd name="connsiteY62" fmla="*/ 5138880 h 6858000"/>
              <a:gd name="connsiteX63" fmla="*/ 395829 w 4684485"/>
              <a:gd name="connsiteY63" fmla="*/ 5137025 h 6858000"/>
              <a:gd name="connsiteX64" fmla="*/ 401622 w 4684485"/>
              <a:gd name="connsiteY64" fmla="*/ 5123497 h 6858000"/>
              <a:gd name="connsiteX65" fmla="*/ 410123 w 4684485"/>
              <a:gd name="connsiteY65" fmla="*/ 5112085 h 6858000"/>
              <a:gd name="connsiteX66" fmla="*/ 427310 w 4684485"/>
              <a:gd name="connsiteY66" fmla="*/ 4973536 h 6858000"/>
              <a:gd name="connsiteX67" fmla="*/ 473870 w 4684485"/>
              <a:gd name="connsiteY67" fmla="*/ 4853262 h 6858000"/>
              <a:gd name="connsiteX68" fmla="*/ 523687 w 4684485"/>
              <a:gd name="connsiteY68" fmla="*/ 4579511 h 6858000"/>
              <a:gd name="connsiteX69" fmla="*/ 596846 w 4684485"/>
              <a:gd name="connsiteY69" fmla="*/ 4088638 h 6858000"/>
              <a:gd name="connsiteX70" fmla="*/ 609911 w 4684485"/>
              <a:gd name="connsiteY70" fmla="*/ 3862564 h 6858000"/>
              <a:gd name="connsiteX71" fmla="*/ 620392 w 4684485"/>
              <a:gd name="connsiteY71" fmla="*/ 3821134 h 6858000"/>
              <a:gd name="connsiteX72" fmla="*/ 626965 w 4684485"/>
              <a:gd name="connsiteY72" fmla="*/ 3810557 h 6858000"/>
              <a:gd name="connsiteX73" fmla="*/ 652536 w 4684485"/>
              <a:gd name="connsiteY73" fmla="*/ 3736429 h 6858000"/>
              <a:gd name="connsiteX74" fmla="*/ 659855 w 4684485"/>
              <a:gd name="connsiteY74" fmla="*/ 3715640 h 6858000"/>
              <a:gd name="connsiteX75" fmla="*/ 662133 w 4684485"/>
              <a:gd name="connsiteY75" fmla="*/ 3696308 h 6858000"/>
              <a:gd name="connsiteX76" fmla="*/ 659163 w 4684485"/>
              <a:gd name="connsiteY76" fmla="*/ 3690549 h 6858000"/>
              <a:gd name="connsiteX77" fmla="*/ 662546 w 4684485"/>
              <a:gd name="connsiteY77" fmla="*/ 3678883 h 6858000"/>
              <a:gd name="connsiteX78" fmla="*/ 662606 w 4684485"/>
              <a:gd name="connsiteY78" fmla="*/ 3675471 h 6858000"/>
              <a:gd name="connsiteX79" fmla="*/ 663794 w 4684485"/>
              <a:gd name="connsiteY79" fmla="*/ 3656229 h 6858000"/>
              <a:gd name="connsiteX80" fmla="*/ 687156 w 4684485"/>
              <a:gd name="connsiteY80" fmla="*/ 3622733 h 6858000"/>
              <a:gd name="connsiteX81" fmla="*/ 698770 w 4684485"/>
              <a:gd name="connsiteY81" fmla="*/ 3575278 h 6858000"/>
              <a:gd name="connsiteX82" fmla="*/ 763441 w 4684485"/>
              <a:gd name="connsiteY82" fmla="*/ 3372843 h 6858000"/>
              <a:gd name="connsiteX83" fmla="*/ 851549 w 4684485"/>
              <a:gd name="connsiteY83" fmla="*/ 3204760 h 6858000"/>
              <a:gd name="connsiteX84" fmla="*/ 895113 w 4684485"/>
              <a:gd name="connsiteY84" fmla="*/ 3073177 h 6858000"/>
              <a:gd name="connsiteX85" fmla="*/ 904829 w 4684485"/>
              <a:gd name="connsiteY85" fmla="*/ 3066373 h 6858000"/>
              <a:gd name="connsiteX86" fmla="*/ 912657 w 4684485"/>
              <a:gd name="connsiteY86" fmla="*/ 3053733 h 6858000"/>
              <a:gd name="connsiteX87" fmla="*/ 922201 w 4684485"/>
              <a:gd name="connsiteY87" fmla="*/ 3037464 h 6858000"/>
              <a:gd name="connsiteX88" fmla="*/ 927105 w 4684485"/>
              <a:gd name="connsiteY88" fmla="*/ 3027885 h 6858000"/>
              <a:gd name="connsiteX89" fmla="*/ 938351 w 4684485"/>
              <a:gd name="connsiteY89" fmla="*/ 3010448 h 6858000"/>
              <a:gd name="connsiteX90" fmla="*/ 938967 w 4684485"/>
              <a:gd name="connsiteY90" fmla="*/ 3005842 h 6858000"/>
              <a:gd name="connsiteX91" fmla="*/ 953615 w 4684485"/>
              <a:gd name="connsiteY91" fmla="*/ 2977449 h 6858000"/>
              <a:gd name="connsiteX92" fmla="*/ 953111 w 4684485"/>
              <a:gd name="connsiteY92" fmla="*/ 2976418 h 6858000"/>
              <a:gd name="connsiteX93" fmla="*/ 954155 w 4684485"/>
              <a:gd name="connsiteY93" fmla="*/ 2965627 h 6858000"/>
              <a:gd name="connsiteX94" fmla="*/ 957765 w 4684485"/>
              <a:gd name="connsiteY94" fmla="*/ 2946457 h 6858000"/>
              <a:gd name="connsiteX95" fmla="*/ 957350 w 4684485"/>
              <a:gd name="connsiteY95" fmla="*/ 2894353 h 6858000"/>
              <a:gd name="connsiteX96" fmla="*/ 972544 w 4684485"/>
              <a:gd name="connsiteY96" fmla="*/ 2864679 h 6858000"/>
              <a:gd name="connsiteX97" fmla="*/ 975222 w 4684485"/>
              <a:gd name="connsiteY97" fmla="*/ 2858346 h 6858000"/>
              <a:gd name="connsiteX98" fmla="*/ 975121 w 4684485"/>
              <a:gd name="connsiteY98" fmla="*/ 2858070 h 6858000"/>
              <a:gd name="connsiteX99" fmla="*/ 977634 w 4684485"/>
              <a:gd name="connsiteY99" fmla="*/ 2851093 h 6858000"/>
              <a:gd name="connsiteX100" fmla="*/ 980107 w 4684485"/>
              <a:gd name="connsiteY100" fmla="*/ 2846800 h 6858000"/>
              <a:gd name="connsiteX101" fmla="*/ 985305 w 4684485"/>
              <a:gd name="connsiteY101" fmla="*/ 2834510 h 6858000"/>
              <a:gd name="connsiteX102" fmla="*/ 986057 w 4684485"/>
              <a:gd name="connsiteY102" fmla="*/ 2829288 h 6858000"/>
              <a:gd name="connsiteX103" fmla="*/ 984861 w 4684485"/>
              <a:gd name="connsiteY103" fmla="*/ 2825781 h 6858000"/>
              <a:gd name="connsiteX104" fmla="*/ 985547 w 4684485"/>
              <a:gd name="connsiteY104" fmla="*/ 2824862 h 6858000"/>
              <a:gd name="connsiteX105" fmla="*/ 989979 w 4684485"/>
              <a:gd name="connsiteY105" fmla="*/ 2796846 h 6858000"/>
              <a:gd name="connsiteX106" fmla="*/ 1005909 w 4684485"/>
              <a:gd name="connsiteY106" fmla="*/ 2739609 h 6858000"/>
              <a:gd name="connsiteX107" fmla="*/ 1017437 w 4684485"/>
              <a:gd name="connsiteY107" fmla="*/ 2709132 h 6858000"/>
              <a:gd name="connsiteX108" fmla="*/ 1046385 w 4684485"/>
              <a:gd name="connsiteY108" fmla="*/ 2623133 h 6858000"/>
              <a:gd name="connsiteX109" fmla="*/ 1073441 w 4684485"/>
              <a:gd name="connsiteY109" fmla="*/ 2534899 h 6858000"/>
              <a:gd name="connsiteX110" fmla="*/ 1075743 w 4684485"/>
              <a:gd name="connsiteY110" fmla="*/ 2480106 h 6858000"/>
              <a:gd name="connsiteX111" fmla="*/ 1077265 w 4684485"/>
              <a:gd name="connsiteY111" fmla="*/ 2475030 h 6858000"/>
              <a:gd name="connsiteX112" fmla="*/ 1083883 w 4684485"/>
              <a:gd name="connsiteY112" fmla="*/ 2464722 h 6858000"/>
              <a:gd name="connsiteX113" fmla="*/ 1086777 w 4684485"/>
              <a:gd name="connsiteY113" fmla="*/ 2461434 h 6858000"/>
              <a:gd name="connsiteX114" fmla="*/ 1087126 w 4684485"/>
              <a:gd name="connsiteY114" fmla="*/ 2460806 h 6858000"/>
              <a:gd name="connsiteX115" fmla="*/ 1087083 w 4684485"/>
              <a:gd name="connsiteY115" fmla="*/ 2460453 h 6858000"/>
              <a:gd name="connsiteX116" fmla="*/ 1090877 w 4684485"/>
              <a:gd name="connsiteY116" fmla="*/ 2442912 h 6858000"/>
              <a:gd name="connsiteX117" fmla="*/ 1084594 w 4684485"/>
              <a:gd name="connsiteY117" fmla="*/ 2393943 h 6858000"/>
              <a:gd name="connsiteX118" fmla="*/ 1095187 w 4684485"/>
              <a:gd name="connsiteY118" fmla="*/ 2145620 h 6858000"/>
              <a:gd name="connsiteX119" fmla="*/ 1091005 w 4684485"/>
              <a:gd name="connsiteY119" fmla="*/ 1974931 h 6858000"/>
              <a:gd name="connsiteX120" fmla="*/ 1090021 w 4684485"/>
              <a:gd name="connsiteY120" fmla="*/ 1820662 h 6858000"/>
              <a:gd name="connsiteX121" fmla="*/ 1095393 w 4684485"/>
              <a:gd name="connsiteY121" fmla="*/ 1784755 h 6858000"/>
              <a:gd name="connsiteX122" fmla="*/ 1100337 w 4684485"/>
              <a:gd name="connsiteY122" fmla="*/ 1751246 h 6858000"/>
              <a:gd name="connsiteX123" fmla="*/ 1099270 w 4684485"/>
              <a:gd name="connsiteY123" fmla="*/ 1746792 h 6858000"/>
              <a:gd name="connsiteX124" fmla="*/ 1102388 w 4684485"/>
              <a:gd name="connsiteY124" fmla="*/ 1712948 h 6858000"/>
              <a:gd name="connsiteX125" fmla="*/ 1101575 w 4684485"/>
              <a:gd name="connsiteY125" fmla="*/ 1712332 h 6858000"/>
              <a:gd name="connsiteX126" fmla="*/ 1098721 w 4684485"/>
              <a:gd name="connsiteY126" fmla="*/ 1702136 h 6858000"/>
              <a:gd name="connsiteX127" fmla="*/ 1095215 w 4684485"/>
              <a:gd name="connsiteY127" fmla="*/ 1682992 h 6858000"/>
              <a:gd name="connsiteX128" fmla="*/ 1076555 w 4684485"/>
              <a:gd name="connsiteY128" fmla="*/ 1636988 h 6858000"/>
              <a:gd name="connsiteX129" fmla="*/ 1079711 w 4684485"/>
              <a:gd name="connsiteY129" fmla="*/ 1601685 h 6858000"/>
              <a:gd name="connsiteX130" fmla="*/ 1079881 w 4684485"/>
              <a:gd name="connsiteY130" fmla="*/ 1594484 h 6858000"/>
              <a:gd name="connsiteX131" fmla="*/ 1079691 w 4684485"/>
              <a:gd name="connsiteY131" fmla="*/ 1594298 h 6858000"/>
              <a:gd name="connsiteX132" fmla="*/ 1079489 w 4684485"/>
              <a:gd name="connsiteY132" fmla="*/ 1586621 h 6858000"/>
              <a:gd name="connsiteX133" fmla="*/ 1080191 w 4684485"/>
              <a:gd name="connsiteY133" fmla="*/ 1581350 h 6858000"/>
              <a:gd name="connsiteX134" fmla="*/ 1080520 w 4684485"/>
              <a:gd name="connsiteY134" fmla="*/ 1567378 h 6858000"/>
              <a:gd name="connsiteX135" fmla="*/ 1079357 w 4684485"/>
              <a:gd name="connsiteY135" fmla="*/ 1562296 h 6858000"/>
              <a:gd name="connsiteX136" fmla="*/ 1056053 w 4684485"/>
              <a:gd name="connsiteY136" fmla="*/ 1522084 h 6858000"/>
              <a:gd name="connsiteX137" fmla="*/ 1013893 w 4684485"/>
              <a:gd name="connsiteY137" fmla="*/ 1310783 h 6858000"/>
              <a:gd name="connsiteX138" fmla="*/ 999857 w 4684485"/>
              <a:gd name="connsiteY138" fmla="*/ 1254761 h 6858000"/>
              <a:gd name="connsiteX139" fmla="*/ 988009 w 4684485"/>
              <a:gd name="connsiteY139" fmla="*/ 1228301 h 6858000"/>
              <a:gd name="connsiteX140" fmla="*/ 986193 w 4684485"/>
              <a:gd name="connsiteY140" fmla="*/ 1223915 h 6858000"/>
              <a:gd name="connsiteX141" fmla="*/ 984535 w 4684485"/>
              <a:gd name="connsiteY141" fmla="*/ 1210047 h 6858000"/>
              <a:gd name="connsiteX142" fmla="*/ 984455 w 4684485"/>
              <a:gd name="connsiteY142" fmla="*/ 1204520 h 6858000"/>
              <a:gd name="connsiteX143" fmla="*/ 983181 w 4684485"/>
              <a:gd name="connsiteY143" fmla="*/ 1197097 h 6858000"/>
              <a:gd name="connsiteX144" fmla="*/ 982976 w 4684485"/>
              <a:gd name="connsiteY144" fmla="*/ 1197013 h 6858000"/>
              <a:gd name="connsiteX145" fmla="*/ 982123 w 4684485"/>
              <a:gd name="connsiteY145" fmla="*/ 1189862 h 6858000"/>
              <a:gd name="connsiteX146" fmla="*/ 980128 w 4684485"/>
              <a:gd name="connsiteY146" fmla="*/ 1153636 h 6858000"/>
              <a:gd name="connsiteX147" fmla="*/ 955984 w 4684485"/>
              <a:gd name="connsiteY147" fmla="*/ 1118095 h 6858000"/>
              <a:gd name="connsiteX148" fmla="*/ 949966 w 4684485"/>
              <a:gd name="connsiteY148" fmla="*/ 1101120 h 6858000"/>
              <a:gd name="connsiteX149" fmla="*/ 945827 w 4684485"/>
              <a:gd name="connsiteY149" fmla="*/ 1092587 h 6858000"/>
              <a:gd name="connsiteX150" fmla="*/ 944973 w 4684485"/>
              <a:gd name="connsiteY150" fmla="*/ 1092398 h 6858000"/>
              <a:gd name="connsiteX151" fmla="*/ 941512 w 4684485"/>
              <a:gd name="connsiteY151" fmla="*/ 1053799 h 6858000"/>
              <a:gd name="connsiteX152" fmla="*/ 943245 w 4684485"/>
              <a:gd name="connsiteY152" fmla="*/ 1013984 h 6858000"/>
              <a:gd name="connsiteX153" fmla="*/ 941298 w 4684485"/>
              <a:gd name="connsiteY153" fmla="*/ 997293 h 6858000"/>
              <a:gd name="connsiteX154" fmla="*/ 940335 w 4684485"/>
              <a:gd name="connsiteY154" fmla="*/ 995801 h 6858000"/>
              <a:gd name="connsiteX155" fmla="*/ 941482 w 4684485"/>
              <a:gd name="connsiteY155" fmla="*/ 980455 h 6858000"/>
              <a:gd name="connsiteX156" fmla="*/ 945774 w 4684485"/>
              <a:gd name="connsiteY156" fmla="*/ 965691 h 6858000"/>
              <a:gd name="connsiteX157" fmla="*/ 918795 w 4684485"/>
              <a:gd name="connsiteY157" fmla="*/ 829709 h 6858000"/>
              <a:gd name="connsiteX158" fmla="*/ 909069 w 4684485"/>
              <a:gd name="connsiteY158" fmla="*/ 622375 h 6858000"/>
              <a:gd name="connsiteX159" fmla="*/ 891618 w 4684485"/>
              <a:gd name="connsiteY159" fmla="*/ 452257 h 6858000"/>
              <a:gd name="connsiteX160" fmla="*/ 852916 w 4684485"/>
              <a:gd name="connsiteY160" fmla="*/ 370816 h 6858000"/>
              <a:gd name="connsiteX161" fmla="*/ 855402 w 4684485"/>
              <a:gd name="connsiteY161" fmla="*/ 323482 h 6858000"/>
              <a:gd name="connsiteX162" fmla="*/ 847506 w 4684485"/>
              <a:gd name="connsiteY162" fmla="*/ 308965 h 6858000"/>
              <a:gd name="connsiteX163" fmla="*/ 845993 w 4684485"/>
              <a:gd name="connsiteY163" fmla="*/ 306550 h 6858000"/>
              <a:gd name="connsiteX164" fmla="*/ 843235 w 4684485"/>
              <a:gd name="connsiteY164" fmla="*/ 294989 h 6858000"/>
              <a:gd name="connsiteX165" fmla="*/ 838338 w 4684485"/>
              <a:gd name="connsiteY165" fmla="*/ 294091 h 6858000"/>
              <a:gd name="connsiteX166" fmla="*/ 831233 w 4684485"/>
              <a:gd name="connsiteY166" fmla="*/ 278384 h 6858000"/>
              <a:gd name="connsiteX167" fmla="*/ 827302 w 4684485"/>
              <a:gd name="connsiteY167" fmla="*/ 256451 h 6858000"/>
              <a:gd name="connsiteX168" fmla="*/ 813243 w 4684485"/>
              <a:gd name="connsiteY168" fmla="*/ 149697 h 6858000"/>
              <a:gd name="connsiteX169" fmla="*/ 802194 w 4684485"/>
              <a:gd name="connsiteY169" fmla="*/ 87262 h 6858000"/>
              <a:gd name="connsiteX170" fmla="*/ 793857 w 4684485"/>
              <a:gd name="connsiteY170" fmla="*/ 65797 h 6858000"/>
              <a:gd name="connsiteX171" fmla="*/ 784997 w 4684485"/>
              <a:gd name="connsiteY171" fmla="*/ 34307 h 6858000"/>
              <a:gd name="connsiteX172" fmla="*/ 779935 w 4684485"/>
              <a:gd name="connsiteY172" fmla="*/ 488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</a:cxnLst>
            <a:rect l="l" t="t" r="r" b="b"/>
            <a:pathLst>
              <a:path w="4684485" h="6858000">
                <a:moveTo>
                  <a:pt x="777179" y="0"/>
                </a:moveTo>
                <a:lnTo>
                  <a:pt x="4177011" y="0"/>
                </a:lnTo>
                <a:lnTo>
                  <a:pt x="4684485" y="0"/>
                </a:lnTo>
                <a:lnTo>
                  <a:pt x="4684485" y="6858000"/>
                </a:lnTo>
                <a:lnTo>
                  <a:pt x="4177011" y="6858000"/>
                </a:lnTo>
                <a:lnTo>
                  <a:pt x="0" y="6858000"/>
                </a:lnTo>
                <a:lnTo>
                  <a:pt x="2140" y="6853227"/>
                </a:lnTo>
                <a:cubicBezTo>
                  <a:pt x="3281" y="6849731"/>
                  <a:pt x="3730" y="6846319"/>
                  <a:pt x="2645" y="6843360"/>
                </a:cubicBezTo>
                <a:cubicBezTo>
                  <a:pt x="-1457" y="6834900"/>
                  <a:pt x="3713" y="6827141"/>
                  <a:pt x="5504" y="6818176"/>
                </a:cubicBezTo>
                <a:cubicBezTo>
                  <a:pt x="3050" y="6806465"/>
                  <a:pt x="16593" y="6767806"/>
                  <a:pt x="23629" y="6757651"/>
                </a:cubicBezTo>
                <a:cubicBezTo>
                  <a:pt x="46419" y="6733254"/>
                  <a:pt x="40510" y="6694311"/>
                  <a:pt x="58208" y="6674068"/>
                </a:cubicBezTo>
                <a:cubicBezTo>
                  <a:pt x="61460" y="6666791"/>
                  <a:pt x="93888" y="6617787"/>
                  <a:pt x="95020" y="6610847"/>
                </a:cubicBezTo>
                <a:cubicBezTo>
                  <a:pt x="95329" y="6606382"/>
                  <a:pt x="65160" y="6628588"/>
                  <a:pt x="65470" y="6624123"/>
                </a:cubicBezTo>
                <a:lnTo>
                  <a:pt x="137286" y="6588010"/>
                </a:lnTo>
                <a:cubicBezTo>
                  <a:pt x="171356" y="6534981"/>
                  <a:pt x="150244" y="6574447"/>
                  <a:pt x="180635" y="6495275"/>
                </a:cubicBezTo>
                <a:cubicBezTo>
                  <a:pt x="184961" y="6455862"/>
                  <a:pt x="200717" y="6462169"/>
                  <a:pt x="205042" y="6422756"/>
                </a:cubicBezTo>
                <a:lnTo>
                  <a:pt x="209632" y="6358596"/>
                </a:lnTo>
                <a:cubicBezTo>
                  <a:pt x="217454" y="6337402"/>
                  <a:pt x="219904" y="6319757"/>
                  <a:pt x="219796" y="6294314"/>
                </a:cubicBezTo>
                <a:cubicBezTo>
                  <a:pt x="223275" y="6292658"/>
                  <a:pt x="245431" y="6251901"/>
                  <a:pt x="248261" y="6248557"/>
                </a:cubicBezTo>
                <a:lnTo>
                  <a:pt x="286066" y="5959276"/>
                </a:lnTo>
                <a:lnTo>
                  <a:pt x="285981" y="5957154"/>
                </a:lnTo>
                <a:cubicBezTo>
                  <a:pt x="287183" y="5948783"/>
                  <a:pt x="289201" y="5944462"/>
                  <a:pt x="291575" y="5941942"/>
                </a:cubicBezTo>
                <a:lnTo>
                  <a:pt x="294764" y="5940122"/>
                </a:lnTo>
                <a:lnTo>
                  <a:pt x="299218" y="5930161"/>
                </a:lnTo>
                <a:lnTo>
                  <a:pt x="309655" y="5911810"/>
                </a:lnTo>
                <a:cubicBezTo>
                  <a:pt x="309786" y="5910267"/>
                  <a:pt x="309917" y="5908724"/>
                  <a:pt x="310049" y="5907181"/>
                </a:cubicBezTo>
                <a:lnTo>
                  <a:pt x="323362" y="5877642"/>
                </a:lnTo>
                <a:lnTo>
                  <a:pt x="322807" y="5876666"/>
                </a:lnTo>
                <a:cubicBezTo>
                  <a:pt x="321866" y="5873807"/>
                  <a:pt x="321742" y="5870426"/>
                  <a:pt x="323332" y="5865860"/>
                </a:cubicBezTo>
                <a:cubicBezTo>
                  <a:pt x="310067" y="5864546"/>
                  <a:pt x="320164" y="5859849"/>
                  <a:pt x="326018" y="5846502"/>
                </a:cubicBezTo>
                <a:cubicBezTo>
                  <a:pt x="306722" y="5841482"/>
                  <a:pt x="329895" y="5808593"/>
                  <a:pt x="323071" y="5794837"/>
                </a:cubicBezTo>
                <a:cubicBezTo>
                  <a:pt x="327809" y="5785143"/>
                  <a:pt x="332465" y="5774803"/>
                  <a:pt x="336871" y="5763977"/>
                </a:cubicBezTo>
                <a:lnTo>
                  <a:pt x="339251" y="5757443"/>
                </a:lnTo>
                <a:cubicBezTo>
                  <a:pt x="339213" y="5757354"/>
                  <a:pt x="339174" y="5757264"/>
                  <a:pt x="339135" y="5757177"/>
                </a:cubicBezTo>
                <a:cubicBezTo>
                  <a:pt x="339301" y="5755471"/>
                  <a:pt x="339953" y="5753215"/>
                  <a:pt x="341319" y="5750018"/>
                </a:cubicBezTo>
                <a:lnTo>
                  <a:pt x="343592" y="5745527"/>
                </a:lnTo>
                <a:lnTo>
                  <a:pt x="348207" y="5732850"/>
                </a:lnTo>
                <a:lnTo>
                  <a:pt x="348708" y="5727596"/>
                </a:lnTo>
                <a:cubicBezTo>
                  <a:pt x="346803" y="5707845"/>
                  <a:pt x="319974" y="5705139"/>
                  <a:pt x="339704" y="5678917"/>
                </a:cubicBezTo>
                <a:cubicBezTo>
                  <a:pt x="344844" y="5643142"/>
                  <a:pt x="334094" y="5620409"/>
                  <a:pt x="349027" y="5587240"/>
                </a:cubicBezTo>
                <a:cubicBezTo>
                  <a:pt x="353779" y="5553747"/>
                  <a:pt x="352180" y="5524869"/>
                  <a:pt x="360744" y="5496420"/>
                </a:cubicBezTo>
                <a:cubicBezTo>
                  <a:pt x="357816" y="5485007"/>
                  <a:pt x="357580" y="5474190"/>
                  <a:pt x="366191" y="5463512"/>
                </a:cubicBezTo>
                <a:cubicBezTo>
                  <a:pt x="368617" y="5432296"/>
                  <a:pt x="359761" y="5424946"/>
                  <a:pt x="370586" y="5404966"/>
                </a:cubicBezTo>
                <a:cubicBezTo>
                  <a:pt x="357075" y="5387753"/>
                  <a:pt x="363410" y="5386579"/>
                  <a:pt x="369304" y="5378223"/>
                </a:cubicBezTo>
                <a:lnTo>
                  <a:pt x="369813" y="5377039"/>
                </a:lnTo>
                <a:lnTo>
                  <a:pt x="367865" y="5374688"/>
                </a:lnTo>
                <a:lnTo>
                  <a:pt x="367550" y="5369744"/>
                </a:lnTo>
                <a:lnTo>
                  <a:pt x="370308" y="5356163"/>
                </a:lnTo>
                <a:lnTo>
                  <a:pt x="371942" y="5351044"/>
                </a:lnTo>
                <a:cubicBezTo>
                  <a:pt x="372844" y="5347522"/>
                  <a:pt x="373159" y="5345186"/>
                  <a:pt x="373062" y="5343580"/>
                </a:cubicBezTo>
                <a:lnTo>
                  <a:pt x="372900" y="5343400"/>
                </a:lnTo>
                <a:lnTo>
                  <a:pt x="374322" y="5336400"/>
                </a:lnTo>
                <a:cubicBezTo>
                  <a:pt x="377154" y="5324579"/>
                  <a:pt x="380322" y="5313068"/>
                  <a:pt x="383674" y="5302100"/>
                </a:cubicBezTo>
                <a:cubicBezTo>
                  <a:pt x="374454" y="5293093"/>
                  <a:pt x="393159" y="5252439"/>
                  <a:pt x="372456" y="5257295"/>
                </a:cubicBezTo>
                <a:cubicBezTo>
                  <a:pt x="376384" y="5242513"/>
                  <a:pt x="386060" y="5233419"/>
                  <a:pt x="372166" y="5238668"/>
                </a:cubicBezTo>
                <a:cubicBezTo>
                  <a:pt x="373081" y="5233812"/>
                  <a:pt x="372419" y="5230846"/>
                  <a:pt x="370995" y="5228745"/>
                </a:cubicBezTo>
                <a:lnTo>
                  <a:pt x="370266" y="5228139"/>
                </a:lnTo>
                <a:lnTo>
                  <a:pt x="379329" y="5195257"/>
                </a:lnTo>
                <a:cubicBezTo>
                  <a:pt x="379221" y="5193813"/>
                  <a:pt x="379112" y="5192368"/>
                  <a:pt x="379004" y="5190924"/>
                </a:cubicBezTo>
                <a:lnTo>
                  <a:pt x="386868" y="5169448"/>
                </a:lnTo>
                <a:lnTo>
                  <a:pt x="389886" y="5158375"/>
                </a:lnTo>
                <a:lnTo>
                  <a:pt x="392889" y="5155200"/>
                </a:lnTo>
                <a:cubicBezTo>
                  <a:pt x="394939" y="5151797"/>
                  <a:pt x="396337" y="5146953"/>
                  <a:pt x="396254" y="5138880"/>
                </a:cubicBezTo>
                <a:lnTo>
                  <a:pt x="395829" y="5137025"/>
                </a:lnTo>
                <a:lnTo>
                  <a:pt x="401622" y="5123497"/>
                </a:lnTo>
                <a:cubicBezTo>
                  <a:pt x="404011" y="5119132"/>
                  <a:pt x="406797" y="5115249"/>
                  <a:pt x="410123" y="5112085"/>
                </a:cubicBezTo>
                <a:cubicBezTo>
                  <a:pt x="401845" y="5066649"/>
                  <a:pt x="422378" y="5023157"/>
                  <a:pt x="427310" y="4973536"/>
                </a:cubicBezTo>
                <a:cubicBezTo>
                  <a:pt x="406855" y="4952575"/>
                  <a:pt x="448983" y="4866095"/>
                  <a:pt x="473870" y="4853262"/>
                </a:cubicBezTo>
                <a:lnTo>
                  <a:pt x="523687" y="4579511"/>
                </a:lnTo>
                <a:cubicBezTo>
                  <a:pt x="509490" y="4381498"/>
                  <a:pt x="587159" y="4246010"/>
                  <a:pt x="596846" y="4088638"/>
                </a:cubicBezTo>
                <a:lnTo>
                  <a:pt x="609911" y="3862564"/>
                </a:lnTo>
                <a:lnTo>
                  <a:pt x="620392" y="3821134"/>
                </a:lnTo>
                <a:lnTo>
                  <a:pt x="626965" y="3810557"/>
                </a:lnTo>
                <a:cubicBezTo>
                  <a:pt x="636965" y="3784810"/>
                  <a:pt x="638626" y="3750427"/>
                  <a:pt x="652536" y="3736429"/>
                </a:cubicBezTo>
                <a:cubicBezTo>
                  <a:pt x="656116" y="3729433"/>
                  <a:pt x="658396" y="3722498"/>
                  <a:pt x="659855" y="3715640"/>
                </a:cubicBezTo>
                <a:lnTo>
                  <a:pt x="662133" y="3696308"/>
                </a:lnTo>
                <a:lnTo>
                  <a:pt x="659163" y="3690549"/>
                </a:lnTo>
                <a:lnTo>
                  <a:pt x="662546" y="3678883"/>
                </a:lnTo>
                <a:cubicBezTo>
                  <a:pt x="662566" y="3677746"/>
                  <a:pt x="662586" y="3676608"/>
                  <a:pt x="662606" y="3675471"/>
                </a:cubicBezTo>
                <a:cubicBezTo>
                  <a:pt x="662702" y="3668955"/>
                  <a:pt x="662942" y="3662537"/>
                  <a:pt x="663794" y="3656229"/>
                </a:cubicBezTo>
                <a:cubicBezTo>
                  <a:pt x="682544" y="3665951"/>
                  <a:pt x="674158" y="3604159"/>
                  <a:pt x="687156" y="3622733"/>
                </a:cubicBezTo>
                <a:cubicBezTo>
                  <a:pt x="695117" y="3589752"/>
                  <a:pt x="705402" y="3616082"/>
                  <a:pt x="698770" y="3575278"/>
                </a:cubicBezTo>
                <a:cubicBezTo>
                  <a:pt x="711484" y="3533630"/>
                  <a:pt x="737978" y="3434596"/>
                  <a:pt x="763441" y="3372843"/>
                </a:cubicBezTo>
                <a:cubicBezTo>
                  <a:pt x="777128" y="3339410"/>
                  <a:pt x="829603" y="3254706"/>
                  <a:pt x="851549" y="3204760"/>
                </a:cubicBezTo>
                <a:cubicBezTo>
                  <a:pt x="866093" y="3156938"/>
                  <a:pt x="892854" y="3124249"/>
                  <a:pt x="895113" y="3073177"/>
                </a:cubicBezTo>
                <a:cubicBezTo>
                  <a:pt x="898645" y="3071841"/>
                  <a:pt x="901857" y="3069468"/>
                  <a:pt x="904829" y="3066373"/>
                </a:cubicBezTo>
                <a:lnTo>
                  <a:pt x="912657" y="3053733"/>
                </a:lnTo>
                <a:lnTo>
                  <a:pt x="922201" y="3037464"/>
                </a:lnTo>
                <a:lnTo>
                  <a:pt x="927105" y="3027885"/>
                </a:lnTo>
                <a:lnTo>
                  <a:pt x="938351" y="3010448"/>
                </a:lnTo>
                <a:cubicBezTo>
                  <a:pt x="938557" y="3008912"/>
                  <a:pt x="938762" y="3007377"/>
                  <a:pt x="938967" y="3005842"/>
                </a:cubicBezTo>
                <a:lnTo>
                  <a:pt x="953615" y="2977449"/>
                </a:lnTo>
                <a:lnTo>
                  <a:pt x="953111" y="2976418"/>
                </a:lnTo>
                <a:cubicBezTo>
                  <a:pt x="952317" y="2973463"/>
                  <a:pt x="952357" y="2970061"/>
                  <a:pt x="954155" y="2965627"/>
                </a:cubicBezTo>
                <a:cubicBezTo>
                  <a:pt x="941057" y="2963075"/>
                  <a:pt x="951306" y="2959302"/>
                  <a:pt x="957765" y="2946457"/>
                </a:cubicBezTo>
                <a:cubicBezTo>
                  <a:pt x="938860" y="2939627"/>
                  <a:pt x="963453" y="2908790"/>
                  <a:pt x="957350" y="2894353"/>
                </a:cubicBezTo>
                <a:cubicBezTo>
                  <a:pt x="962521" y="2885070"/>
                  <a:pt x="967644" y="2875128"/>
                  <a:pt x="972544" y="2864679"/>
                </a:cubicBezTo>
                <a:lnTo>
                  <a:pt x="975222" y="2858346"/>
                </a:lnTo>
                <a:cubicBezTo>
                  <a:pt x="975187" y="2858255"/>
                  <a:pt x="975153" y="2858162"/>
                  <a:pt x="975121" y="2858070"/>
                </a:cubicBezTo>
                <a:cubicBezTo>
                  <a:pt x="975369" y="2856375"/>
                  <a:pt x="976124" y="2854172"/>
                  <a:pt x="977634" y="2851093"/>
                </a:cubicBezTo>
                <a:lnTo>
                  <a:pt x="980107" y="2846800"/>
                </a:lnTo>
                <a:lnTo>
                  <a:pt x="985305" y="2834510"/>
                </a:lnTo>
                <a:lnTo>
                  <a:pt x="986057" y="2829288"/>
                </a:lnTo>
                <a:lnTo>
                  <a:pt x="984861" y="2825781"/>
                </a:lnTo>
                <a:lnTo>
                  <a:pt x="985547" y="2824862"/>
                </a:lnTo>
                <a:cubicBezTo>
                  <a:pt x="992373" y="2819689"/>
                  <a:pt x="998095" y="2822099"/>
                  <a:pt x="989979" y="2796846"/>
                </a:cubicBezTo>
                <a:cubicBezTo>
                  <a:pt x="1003477" y="2782617"/>
                  <a:pt x="997345" y="2770079"/>
                  <a:pt x="1005909" y="2739609"/>
                </a:cubicBezTo>
                <a:cubicBezTo>
                  <a:pt x="1015566" y="2733617"/>
                  <a:pt x="1017603" y="2722445"/>
                  <a:pt x="1017437" y="2709132"/>
                </a:cubicBezTo>
                <a:cubicBezTo>
                  <a:pt x="1030735" y="2684981"/>
                  <a:pt x="1035337" y="2654605"/>
                  <a:pt x="1046385" y="2623133"/>
                </a:cubicBezTo>
                <a:cubicBezTo>
                  <a:pt x="1066167" y="2597793"/>
                  <a:pt x="1061585" y="2568478"/>
                  <a:pt x="1073441" y="2534899"/>
                </a:cubicBezTo>
                <a:cubicBezTo>
                  <a:pt x="1095930" y="2519375"/>
                  <a:pt x="1073297" y="2501344"/>
                  <a:pt x="1075743" y="2480106"/>
                </a:cubicBezTo>
                <a:lnTo>
                  <a:pt x="1077265" y="2475030"/>
                </a:lnTo>
                <a:lnTo>
                  <a:pt x="1083883" y="2464722"/>
                </a:lnTo>
                <a:lnTo>
                  <a:pt x="1086777" y="2461434"/>
                </a:lnTo>
                <a:lnTo>
                  <a:pt x="1087126" y="2460806"/>
                </a:lnTo>
                <a:cubicBezTo>
                  <a:pt x="1087111" y="2460688"/>
                  <a:pt x="1087097" y="2460571"/>
                  <a:pt x="1087083" y="2460453"/>
                </a:cubicBezTo>
                <a:cubicBezTo>
                  <a:pt x="1084575" y="2448776"/>
                  <a:pt x="1081813" y="2438504"/>
                  <a:pt x="1090877" y="2442912"/>
                </a:cubicBezTo>
                <a:cubicBezTo>
                  <a:pt x="1086411" y="2408943"/>
                  <a:pt x="1104841" y="2426247"/>
                  <a:pt x="1084594" y="2393943"/>
                </a:cubicBezTo>
                <a:cubicBezTo>
                  <a:pt x="1081331" y="2349474"/>
                  <a:pt x="1094117" y="2215455"/>
                  <a:pt x="1095187" y="2145620"/>
                </a:cubicBezTo>
                <a:cubicBezTo>
                  <a:pt x="1095677" y="2107869"/>
                  <a:pt x="1088933" y="2032209"/>
                  <a:pt x="1091005" y="1974931"/>
                </a:cubicBezTo>
                <a:cubicBezTo>
                  <a:pt x="1090143" y="1920771"/>
                  <a:pt x="1089637" y="1848695"/>
                  <a:pt x="1090021" y="1820662"/>
                </a:cubicBezTo>
                <a:lnTo>
                  <a:pt x="1095393" y="1784755"/>
                </a:lnTo>
                <a:lnTo>
                  <a:pt x="1100337" y="1751246"/>
                </a:lnTo>
                <a:lnTo>
                  <a:pt x="1099270" y="1746792"/>
                </a:lnTo>
                <a:lnTo>
                  <a:pt x="1102388" y="1712948"/>
                </a:lnTo>
                <a:lnTo>
                  <a:pt x="1101575" y="1712332"/>
                </a:lnTo>
                <a:cubicBezTo>
                  <a:pt x="1099829" y="1710177"/>
                  <a:pt x="1098671" y="1707132"/>
                  <a:pt x="1098721" y="1702136"/>
                </a:cubicBezTo>
                <a:cubicBezTo>
                  <a:pt x="1086125" y="1707597"/>
                  <a:pt x="1093953" y="1698203"/>
                  <a:pt x="1095215" y="1682992"/>
                </a:cubicBezTo>
                <a:cubicBezTo>
                  <a:pt x="1075930" y="1688080"/>
                  <a:pt x="1087074" y="1646201"/>
                  <a:pt x="1076555" y="1636988"/>
                </a:cubicBezTo>
                <a:cubicBezTo>
                  <a:pt x="1077915" y="1625697"/>
                  <a:pt x="1079003" y="1613851"/>
                  <a:pt x="1079711" y="1601685"/>
                </a:cubicBezTo>
                <a:cubicBezTo>
                  <a:pt x="1079767" y="1599285"/>
                  <a:pt x="1079824" y="1596884"/>
                  <a:pt x="1079881" y="1594484"/>
                </a:cubicBezTo>
                <a:lnTo>
                  <a:pt x="1079691" y="1594298"/>
                </a:lnTo>
                <a:cubicBezTo>
                  <a:pt x="1079319" y="1592646"/>
                  <a:pt x="1079221" y="1590246"/>
                  <a:pt x="1079489" y="1586621"/>
                </a:cubicBezTo>
                <a:lnTo>
                  <a:pt x="1080191" y="1581350"/>
                </a:lnTo>
                <a:lnTo>
                  <a:pt x="1080520" y="1567378"/>
                </a:lnTo>
                <a:lnTo>
                  <a:pt x="1079357" y="1562296"/>
                </a:lnTo>
                <a:cubicBezTo>
                  <a:pt x="1071509" y="1545100"/>
                  <a:pt x="1046015" y="1556102"/>
                  <a:pt x="1056053" y="1522084"/>
                </a:cubicBezTo>
                <a:cubicBezTo>
                  <a:pt x="1045144" y="1480164"/>
                  <a:pt x="1023259" y="1355336"/>
                  <a:pt x="1013893" y="1310783"/>
                </a:cubicBezTo>
                <a:cubicBezTo>
                  <a:pt x="1006486" y="1280872"/>
                  <a:pt x="996077" y="1278569"/>
                  <a:pt x="999857" y="1254761"/>
                </a:cubicBezTo>
                <a:lnTo>
                  <a:pt x="988009" y="1228301"/>
                </a:lnTo>
                <a:lnTo>
                  <a:pt x="986193" y="1223915"/>
                </a:lnTo>
                <a:lnTo>
                  <a:pt x="984535" y="1210047"/>
                </a:lnTo>
                <a:cubicBezTo>
                  <a:pt x="984508" y="1208205"/>
                  <a:pt x="984482" y="1206362"/>
                  <a:pt x="984455" y="1204520"/>
                </a:cubicBezTo>
                <a:cubicBezTo>
                  <a:pt x="984199" y="1200829"/>
                  <a:pt x="983767" y="1198525"/>
                  <a:pt x="983181" y="1197097"/>
                </a:cubicBezTo>
                <a:lnTo>
                  <a:pt x="982976" y="1197013"/>
                </a:lnTo>
                <a:lnTo>
                  <a:pt x="982123" y="1189862"/>
                </a:lnTo>
                <a:cubicBezTo>
                  <a:pt x="981075" y="1177574"/>
                  <a:pt x="980434" y="1165401"/>
                  <a:pt x="980128" y="1153636"/>
                </a:cubicBezTo>
                <a:cubicBezTo>
                  <a:pt x="968875" y="1149994"/>
                  <a:pt x="973513" y="1103222"/>
                  <a:pt x="955984" y="1118095"/>
                </a:cubicBezTo>
                <a:cubicBezTo>
                  <a:pt x="955031" y="1102534"/>
                  <a:pt x="961117" y="1089311"/>
                  <a:pt x="949966" y="1101120"/>
                </a:cubicBezTo>
                <a:cubicBezTo>
                  <a:pt x="949310" y="1096198"/>
                  <a:pt x="947785" y="1093805"/>
                  <a:pt x="945827" y="1092587"/>
                </a:cubicBezTo>
                <a:lnTo>
                  <a:pt x="944973" y="1092398"/>
                </a:lnTo>
                <a:lnTo>
                  <a:pt x="941512" y="1053799"/>
                </a:lnTo>
                <a:lnTo>
                  <a:pt x="943245" y="1013984"/>
                </a:lnTo>
                <a:cubicBezTo>
                  <a:pt x="944079" y="1009826"/>
                  <a:pt x="943867" y="1004670"/>
                  <a:pt x="941298" y="997293"/>
                </a:cubicBezTo>
                <a:lnTo>
                  <a:pt x="940335" y="995801"/>
                </a:lnTo>
                <a:lnTo>
                  <a:pt x="941482" y="980455"/>
                </a:lnTo>
                <a:cubicBezTo>
                  <a:pt x="942330" y="975240"/>
                  <a:pt x="943693" y="970273"/>
                  <a:pt x="945774" y="965691"/>
                </a:cubicBezTo>
                <a:cubicBezTo>
                  <a:pt x="924137" y="928094"/>
                  <a:pt x="929581" y="877796"/>
                  <a:pt x="918795" y="829709"/>
                </a:cubicBezTo>
                <a:cubicBezTo>
                  <a:pt x="912678" y="772490"/>
                  <a:pt x="913929" y="659638"/>
                  <a:pt x="909069" y="622375"/>
                </a:cubicBezTo>
                <a:cubicBezTo>
                  <a:pt x="900232" y="553358"/>
                  <a:pt x="900977" y="494184"/>
                  <a:pt x="891618" y="452257"/>
                </a:cubicBezTo>
                <a:cubicBezTo>
                  <a:pt x="867903" y="430960"/>
                  <a:pt x="861934" y="401830"/>
                  <a:pt x="852916" y="370816"/>
                </a:cubicBezTo>
                <a:cubicBezTo>
                  <a:pt x="871317" y="370167"/>
                  <a:pt x="836666" y="336199"/>
                  <a:pt x="855402" y="323482"/>
                </a:cubicBezTo>
                <a:cubicBezTo>
                  <a:pt x="853168" y="318240"/>
                  <a:pt x="850412" y="313564"/>
                  <a:pt x="847506" y="308965"/>
                </a:cubicBezTo>
                <a:lnTo>
                  <a:pt x="845993" y="306550"/>
                </a:lnTo>
                <a:lnTo>
                  <a:pt x="843235" y="294989"/>
                </a:lnTo>
                <a:lnTo>
                  <a:pt x="838338" y="294091"/>
                </a:lnTo>
                <a:lnTo>
                  <a:pt x="831233" y="278384"/>
                </a:lnTo>
                <a:cubicBezTo>
                  <a:pt x="829208" y="272138"/>
                  <a:pt x="827774" y="264987"/>
                  <a:pt x="827302" y="256451"/>
                </a:cubicBezTo>
                <a:cubicBezTo>
                  <a:pt x="832901" y="224346"/>
                  <a:pt x="805328" y="189791"/>
                  <a:pt x="813243" y="149697"/>
                </a:cubicBezTo>
                <a:cubicBezTo>
                  <a:pt x="814580" y="135373"/>
                  <a:pt x="809093" y="93596"/>
                  <a:pt x="802194" y="87262"/>
                </a:cubicBezTo>
                <a:cubicBezTo>
                  <a:pt x="799842" y="78874"/>
                  <a:pt x="800701" y="68127"/>
                  <a:pt x="793857" y="65797"/>
                </a:cubicBezTo>
                <a:cubicBezTo>
                  <a:pt x="785399" y="61181"/>
                  <a:pt x="793487" y="27544"/>
                  <a:pt x="784997" y="34307"/>
                </a:cubicBezTo>
                <a:cubicBezTo>
                  <a:pt x="787721" y="22402"/>
                  <a:pt x="784554" y="13224"/>
                  <a:pt x="779935" y="4883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DB1C2D05-1CC6-4CA8-8ABA-47A0B72FB9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18342" y="689132"/>
            <a:ext cx="4423012" cy="5464529"/>
          </a:xfrm>
          <a:custGeom>
            <a:avLst/>
            <a:gdLst>
              <a:gd name="connsiteX0" fmla="*/ 0 w 2400300"/>
              <a:gd name="connsiteY0" fmla="*/ 0 h 2400300"/>
              <a:gd name="connsiteX1" fmla="*/ 2400300 w 2400300"/>
              <a:gd name="connsiteY1" fmla="*/ 0 h 2400300"/>
              <a:gd name="connsiteX2" fmla="*/ 2400300 w 2400300"/>
              <a:gd name="connsiteY2" fmla="*/ 2400300 h 2400300"/>
              <a:gd name="connsiteX3" fmla="*/ 0 w 2400300"/>
              <a:gd name="connsiteY3" fmla="*/ 2400300 h 240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0300" h="2400300">
                <a:moveTo>
                  <a:pt x="0" y="0"/>
                </a:moveTo>
                <a:lnTo>
                  <a:pt x="2400300" y="0"/>
                </a:lnTo>
                <a:lnTo>
                  <a:pt x="2400300" y="2400300"/>
                </a:lnTo>
                <a:lnTo>
                  <a:pt x="0" y="240030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  <a:effectLst>
            <a:outerShdw blurRad="38100" dist="12700" dir="3000000" algn="tl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9" name="Picture 8" descr="A book cover of a book&#10;&#10;Description automatically generated">
            <a:extLst>
              <a:ext uri="{FF2B5EF4-FFF2-40B4-BE49-F238E27FC236}">
                <a16:creationId xmlns:a16="http://schemas.microsoft.com/office/drawing/2014/main" id="{1DB1D0E0-BE02-8D5C-BC06-602A63A7818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5" b="3850"/>
          <a:stretch>
            <a:fillRect/>
          </a:stretch>
        </p:blipFill>
        <p:spPr>
          <a:xfrm>
            <a:off x="7287991" y="3468364"/>
            <a:ext cx="1999306" cy="2512980"/>
          </a:xfrm>
          <a:prstGeom prst="rect">
            <a:avLst/>
          </a:prstGeom>
        </p:spPr>
      </p:pic>
      <p:pic>
        <p:nvPicPr>
          <p:cNvPr id="5" name="Picture 4" descr="A yellow and orange cover with white text&#10;&#10;Description automatically generated">
            <a:extLst>
              <a:ext uri="{FF2B5EF4-FFF2-40B4-BE49-F238E27FC236}">
                <a16:creationId xmlns:a16="http://schemas.microsoft.com/office/drawing/2014/main" id="{F92F1F7E-FA1D-14AB-4298-845174B7CFC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3945" r="-3" b="12467"/>
          <a:stretch>
            <a:fillRect/>
          </a:stretch>
        </p:blipFill>
        <p:spPr>
          <a:xfrm>
            <a:off x="7282531" y="876656"/>
            <a:ext cx="1999307" cy="2512980"/>
          </a:xfrm>
          <a:prstGeom prst="rect">
            <a:avLst/>
          </a:prstGeom>
        </p:spPr>
      </p:pic>
      <p:pic>
        <p:nvPicPr>
          <p:cNvPr id="7" name="Picture 6" descr="A book cover of a book&#10;&#10;Description automatically generated">
            <a:extLst>
              <a:ext uri="{FF2B5EF4-FFF2-40B4-BE49-F238E27FC236}">
                <a16:creationId xmlns:a16="http://schemas.microsoft.com/office/drawing/2014/main" id="{20C13E8C-EA9E-F419-E0B0-4DA83BDDA3F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6973" r="3" b="11872"/>
          <a:stretch>
            <a:fillRect/>
          </a:stretch>
        </p:blipFill>
        <p:spPr>
          <a:xfrm>
            <a:off x="9369485" y="841541"/>
            <a:ext cx="1999306" cy="2535291"/>
          </a:xfrm>
          <a:prstGeom prst="rect">
            <a:avLst/>
          </a:prstGeom>
        </p:spPr>
      </p:pic>
      <p:pic>
        <p:nvPicPr>
          <p:cNvPr id="6" name="Picture 5" descr="A book cover of a book&#10;&#10;AI-generated content may be incorrect.">
            <a:extLst>
              <a:ext uri="{FF2B5EF4-FFF2-40B4-BE49-F238E27FC236}">
                <a16:creationId xmlns:a16="http://schemas.microsoft.com/office/drawing/2014/main" id="{F603A185-E722-FD15-DE3F-9F29EB98438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r="3" b="11871"/>
          <a:stretch>
            <a:fillRect/>
          </a:stretch>
        </p:blipFill>
        <p:spPr>
          <a:xfrm>
            <a:off x="9381178" y="3469192"/>
            <a:ext cx="1999307" cy="2535291"/>
          </a:xfrm>
          <a:prstGeom prst="rect">
            <a:avLst/>
          </a:prstGeom>
        </p:spPr>
      </p:pic>
      <p:sp>
        <p:nvSpPr>
          <p:cNvPr id="20" name="Rectangle 6">
            <a:extLst>
              <a:ext uri="{FF2B5EF4-FFF2-40B4-BE49-F238E27FC236}">
                <a16:creationId xmlns:a16="http://schemas.microsoft.com/office/drawing/2014/main" id="{27BC8104-FC8A-47CA-B1D7-85D302DC11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98599" y="6085688"/>
            <a:ext cx="1177396" cy="428984"/>
          </a:xfrm>
          <a:custGeom>
            <a:avLst/>
            <a:gdLst>
              <a:gd name="connsiteX0" fmla="*/ 0 w 2142503"/>
              <a:gd name="connsiteY0" fmla="*/ 0 h 571500"/>
              <a:gd name="connsiteX1" fmla="*/ 2142503 w 2142503"/>
              <a:gd name="connsiteY1" fmla="*/ 0 h 571500"/>
              <a:gd name="connsiteX2" fmla="*/ 2142503 w 2142503"/>
              <a:gd name="connsiteY2" fmla="*/ 571500 h 571500"/>
              <a:gd name="connsiteX3" fmla="*/ 0 w 2142503"/>
              <a:gd name="connsiteY3" fmla="*/ 571500 h 571500"/>
              <a:gd name="connsiteX4" fmla="*/ 0 w 2142503"/>
              <a:gd name="connsiteY4" fmla="*/ 0 h 571500"/>
              <a:gd name="connsiteX0" fmla="*/ 0 w 2142503"/>
              <a:gd name="connsiteY0" fmla="*/ 0 h 582145"/>
              <a:gd name="connsiteX1" fmla="*/ 2142503 w 2142503"/>
              <a:gd name="connsiteY1" fmla="*/ 0 h 582145"/>
              <a:gd name="connsiteX2" fmla="*/ 2142503 w 2142503"/>
              <a:gd name="connsiteY2" fmla="*/ 571500 h 582145"/>
              <a:gd name="connsiteX3" fmla="*/ 2050917 w 2142503"/>
              <a:gd name="connsiteY3" fmla="*/ 582088 h 582145"/>
              <a:gd name="connsiteX4" fmla="*/ 0 w 2142503"/>
              <a:gd name="connsiteY4" fmla="*/ 571500 h 582145"/>
              <a:gd name="connsiteX5" fmla="*/ 0 w 2142503"/>
              <a:gd name="connsiteY5" fmla="*/ 0 h 582145"/>
              <a:gd name="connsiteX0" fmla="*/ 0 w 2159832"/>
              <a:gd name="connsiteY0" fmla="*/ 0 h 582145"/>
              <a:gd name="connsiteX1" fmla="*/ 2142503 w 2159832"/>
              <a:gd name="connsiteY1" fmla="*/ 0 h 582145"/>
              <a:gd name="connsiteX2" fmla="*/ 2159829 w 2159832"/>
              <a:gd name="connsiteY2" fmla="*/ 96526 h 582145"/>
              <a:gd name="connsiteX3" fmla="*/ 2142503 w 2159832"/>
              <a:gd name="connsiteY3" fmla="*/ 571500 h 582145"/>
              <a:gd name="connsiteX4" fmla="*/ 2050917 w 2159832"/>
              <a:gd name="connsiteY4" fmla="*/ 582088 h 582145"/>
              <a:gd name="connsiteX5" fmla="*/ 0 w 2159832"/>
              <a:gd name="connsiteY5" fmla="*/ 571500 h 582145"/>
              <a:gd name="connsiteX6" fmla="*/ 0 w 2159832"/>
              <a:gd name="connsiteY6" fmla="*/ 0 h 582145"/>
              <a:gd name="connsiteX0" fmla="*/ 0 w 2159832"/>
              <a:gd name="connsiteY0" fmla="*/ 12386 h 594531"/>
              <a:gd name="connsiteX1" fmla="*/ 67826 w 2159832"/>
              <a:gd name="connsiteY1" fmla="*/ 0 h 594531"/>
              <a:gd name="connsiteX2" fmla="*/ 2142503 w 2159832"/>
              <a:gd name="connsiteY2" fmla="*/ 12386 h 594531"/>
              <a:gd name="connsiteX3" fmla="*/ 2159829 w 2159832"/>
              <a:gd name="connsiteY3" fmla="*/ 108912 h 594531"/>
              <a:gd name="connsiteX4" fmla="*/ 2142503 w 2159832"/>
              <a:gd name="connsiteY4" fmla="*/ 583886 h 594531"/>
              <a:gd name="connsiteX5" fmla="*/ 2050917 w 2159832"/>
              <a:gd name="connsiteY5" fmla="*/ 594474 h 594531"/>
              <a:gd name="connsiteX6" fmla="*/ 0 w 2159832"/>
              <a:gd name="connsiteY6" fmla="*/ 583886 h 594531"/>
              <a:gd name="connsiteX7" fmla="*/ 0 w 2159832"/>
              <a:gd name="connsiteY7" fmla="*/ 12386 h 594531"/>
              <a:gd name="connsiteX0" fmla="*/ 0 w 2168908"/>
              <a:gd name="connsiteY0" fmla="*/ 26000 h 594531"/>
              <a:gd name="connsiteX1" fmla="*/ 76902 w 2168908"/>
              <a:gd name="connsiteY1" fmla="*/ 0 h 594531"/>
              <a:gd name="connsiteX2" fmla="*/ 2151579 w 2168908"/>
              <a:gd name="connsiteY2" fmla="*/ 12386 h 594531"/>
              <a:gd name="connsiteX3" fmla="*/ 2168905 w 2168908"/>
              <a:gd name="connsiteY3" fmla="*/ 108912 h 594531"/>
              <a:gd name="connsiteX4" fmla="*/ 2151579 w 2168908"/>
              <a:gd name="connsiteY4" fmla="*/ 583886 h 594531"/>
              <a:gd name="connsiteX5" fmla="*/ 2059993 w 2168908"/>
              <a:gd name="connsiteY5" fmla="*/ 594474 h 594531"/>
              <a:gd name="connsiteX6" fmla="*/ 9076 w 2168908"/>
              <a:gd name="connsiteY6" fmla="*/ 583886 h 594531"/>
              <a:gd name="connsiteX7" fmla="*/ 0 w 2168908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147197 w 2316105"/>
              <a:gd name="connsiteY0" fmla="*/ 26000 h 594531"/>
              <a:gd name="connsiteX1" fmla="*/ 224099 w 2316105"/>
              <a:gd name="connsiteY1" fmla="*/ 0 h 594531"/>
              <a:gd name="connsiteX2" fmla="*/ 2298776 w 2316105"/>
              <a:gd name="connsiteY2" fmla="*/ 12386 h 594531"/>
              <a:gd name="connsiteX3" fmla="*/ 2316102 w 2316105"/>
              <a:gd name="connsiteY3" fmla="*/ 108912 h 594531"/>
              <a:gd name="connsiteX4" fmla="*/ 2298776 w 2316105"/>
              <a:gd name="connsiteY4" fmla="*/ 583886 h 594531"/>
              <a:gd name="connsiteX5" fmla="*/ 2207190 w 2316105"/>
              <a:gd name="connsiteY5" fmla="*/ 594474 h 594531"/>
              <a:gd name="connsiteX6" fmla="*/ 156273 w 2316105"/>
              <a:gd name="connsiteY6" fmla="*/ 583886 h 594531"/>
              <a:gd name="connsiteX7" fmla="*/ 142416 w 2316105"/>
              <a:gd name="connsiteY7" fmla="*/ 235975 h 594531"/>
              <a:gd name="connsiteX8" fmla="*/ 147197 w 2316105"/>
              <a:gd name="connsiteY8" fmla="*/ 26000 h 594531"/>
              <a:gd name="connsiteX0" fmla="*/ 154684 w 2323592"/>
              <a:gd name="connsiteY0" fmla="*/ 26000 h 594531"/>
              <a:gd name="connsiteX1" fmla="*/ 231586 w 2323592"/>
              <a:gd name="connsiteY1" fmla="*/ 0 h 594531"/>
              <a:gd name="connsiteX2" fmla="*/ 2306263 w 2323592"/>
              <a:gd name="connsiteY2" fmla="*/ 12386 h 594531"/>
              <a:gd name="connsiteX3" fmla="*/ 2323589 w 2323592"/>
              <a:gd name="connsiteY3" fmla="*/ 108912 h 594531"/>
              <a:gd name="connsiteX4" fmla="*/ 2306263 w 2323592"/>
              <a:gd name="connsiteY4" fmla="*/ 583886 h 594531"/>
              <a:gd name="connsiteX5" fmla="*/ 2214677 w 2323592"/>
              <a:gd name="connsiteY5" fmla="*/ 594474 h 594531"/>
              <a:gd name="connsiteX6" fmla="*/ 163760 w 2323592"/>
              <a:gd name="connsiteY6" fmla="*/ 583886 h 594531"/>
              <a:gd name="connsiteX7" fmla="*/ 158979 w 2323592"/>
              <a:gd name="connsiteY7" fmla="*/ 403879 h 594531"/>
              <a:gd name="connsiteX8" fmla="*/ 149903 w 2323592"/>
              <a:gd name="connsiteY8" fmla="*/ 235975 h 594531"/>
              <a:gd name="connsiteX9" fmla="*/ 154684 w 2323592"/>
              <a:gd name="connsiteY9" fmla="*/ 26000 h 594531"/>
              <a:gd name="connsiteX0" fmla="*/ 13665 w 2182573"/>
              <a:gd name="connsiteY0" fmla="*/ 26000 h 594531"/>
              <a:gd name="connsiteX1" fmla="*/ 90567 w 2182573"/>
              <a:gd name="connsiteY1" fmla="*/ 0 h 594531"/>
              <a:gd name="connsiteX2" fmla="*/ 2165244 w 2182573"/>
              <a:gd name="connsiteY2" fmla="*/ 12386 h 594531"/>
              <a:gd name="connsiteX3" fmla="*/ 2182570 w 2182573"/>
              <a:gd name="connsiteY3" fmla="*/ 108912 h 594531"/>
              <a:gd name="connsiteX4" fmla="*/ 2165244 w 2182573"/>
              <a:gd name="connsiteY4" fmla="*/ 583886 h 594531"/>
              <a:gd name="connsiteX5" fmla="*/ 2073658 w 2182573"/>
              <a:gd name="connsiteY5" fmla="*/ 594474 h 594531"/>
              <a:gd name="connsiteX6" fmla="*/ 22741 w 2182573"/>
              <a:gd name="connsiteY6" fmla="*/ 583886 h 594531"/>
              <a:gd name="connsiteX7" fmla="*/ 17960 w 2182573"/>
              <a:gd name="connsiteY7" fmla="*/ 403879 h 594531"/>
              <a:gd name="connsiteX8" fmla="*/ 8884 w 2182573"/>
              <a:gd name="connsiteY8" fmla="*/ 235975 h 594531"/>
              <a:gd name="connsiteX9" fmla="*/ 13665 w 2182573"/>
              <a:gd name="connsiteY9" fmla="*/ 26000 h 594531"/>
              <a:gd name="connsiteX0" fmla="*/ 13665 w 2202120"/>
              <a:gd name="connsiteY0" fmla="*/ 26000 h 594531"/>
              <a:gd name="connsiteX1" fmla="*/ 90567 w 2202120"/>
              <a:gd name="connsiteY1" fmla="*/ 0 h 594531"/>
              <a:gd name="connsiteX2" fmla="*/ 2165244 w 2202120"/>
              <a:gd name="connsiteY2" fmla="*/ 12386 h 594531"/>
              <a:gd name="connsiteX3" fmla="*/ 2182570 w 2202120"/>
              <a:gd name="connsiteY3" fmla="*/ 108912 h 594531"/>
              <a:gd name="connsiteX4" fmla="*/ 2192471 w 2202120"/>
              <a:gd name="connsiteY4" fmla="*/ 583886 h 594531"/>
              <a:gd name="connsiteX5" fmla="*/ 2073658 w 2202120"/>
              <a:gd name="connsiteY5" fmla="*/ 594474 h 594531"/>
              <a:gd name="connsiteX6" fmla="*/ 22741 w 2202120"/>
              <a:gd name="connsiteY6" fmla="*/ 583886 h 594531"/>
              <a:gd name="connsiteX7" fmla="*/ 17960 w 2202120"/>
              <a:gd name="connsiteY7" fmla="*/ 403879 h 594531"/>
              <a:gd name="connsiteX8" fmla="*/ 8884 w 2202120"/>
              <a:gd name="connsiteY8" fmla="*/ 235975 h 594531"/>
              <a:gd name="connsiteX9" fmla="*/ 13665 w 2202120"/>
              <a:gd name="connsiteY9" fmla="*/ 26000 h 594531"/>
              <a:gd name="connsiteX0" fmla="*/ 13665 w 2202036"/>
              <a:gd name="connsiteY0" fmla="*/ 26000 h 594531"/>
              <a:gd name="connsiteX1" fmla="*/ 90567 w 2202036"/>
              <a:gd name="connsiteY1" fmla="*/ 0 h 594531"/>
              <a:gd name="connsiteX2" fmla="*/ 2165244 w 2202036"/>
              <a:gd name="connsiteY2" fmla="*/ 12386 h 594531"/>
              <a:gd name="connsiteX3" fmla="*/ 2182570 w 2202036"/>
              <a:gd name="connsiteY3" fmla="*/ 108912 h 594531"/>
              <a:gd name="connsiteX4" fmla="*/ 2191645 w 2202036"/>
              <a:gd name="connsiteY4" fmla="*/ 422031 h 594531"/>
              <a:gd name="connsiteX5" fmla="*/ 2192471 w 2202036"/>
              <a:gd name="connsiteY5" fmla="*/ 583886 h 594531"/>
              <a:gd name="connsiteX6" fmla="*/ 2073658 w 2202036"/>
              <a:gd name="connsiteY6" fmla="*/ 594474 h 594531"/>
              <a:gd name="connsiteX7" fmla="*/ 22741 w 2202036"/>
              <a:gd name="connsiteY7" fmla="*/ 583886 h 594531"/>
              <a:gd name="connsiteX8" fmla="*/ 17960 w 2202036"/>
              <a:gd name="connsiteY8" fmla="*/ 403879 h 594531"/>
              <a:gd name="connsiteX9" fmla="*/ 8884 w 2202036"/>
              <a:gd name="connsiteY9" fmla="*/ 235975 h 594531"/>
              <a:gd name="connsiteX10" fmla="*/ 13665 w 2202036"/>
              <a:gd name="connsiteY10" fmla="*/ 26000 h 594531"/>
              <a:gd name="connsiteX0" fmla="*/ 142254 w 2330625"/>
              <a:gd name="connsiteY0" fmla="*/ 26000 h 594531"/>
              <a:gd name="connsiteX1" fmla="*/ 219156 w 2330625"/>
              <a:gd name="connsiteY1" fmla="*/ 0 h 594531"/>
              <a:gd name="connsiteX2" fmla="*/ 2293833 w 2330625"/>
              <a:gd name="connsiteY2" fmla="*/ 12386 h 594531"/>
              <a:gd name="connsiteX3" fmla="*/ 2311159 w 2330625"/>
              <a:gd name="connsiteY3" fmla="*/ 108912 h 594531"/>
              <a:gd name="connsiteX4" fmla="*/ 2320234 w 2330625"/>
              <a:gd name="connsiteY4" fmla="*/ 422031 h 594531"/>
              <a:gd name="connsiteX5" fmla="*/ 2321060 w 2330625"/>
              <a:gd name="connsiteY5" fmla="*/ 583886 h 594531"/>
              <a:gd name="connsiteX6" fmla="*/ 2202247 w 2330625"/>
              <a:gd name="connsiteY6" fmla="*/ 594474 h 594531"/>
              <a:gd name="connsiteX7" fmla="*/ 151330 w 2330625"/>
              <a:gd name="connsiteY7" fmla="*/ 583886 h 594531"/>
              <a:gd name="connsiteX8" fmla="*/ 155624 w 2330625"/>
              <a:gd name="connsiteY8" fmla="*/ 512790 h 594531"/>
              <a:gd name="connsiteX9" fmla="*/ 146549 w 2330625"/>
              <a:gd name="connsiteY9" fmla="*/ 403879 h 594531"/>
              <a:gd name="connsiteX10" fmla="*/ 137473 w 2330625"/>
              <a:gd name="connsiteY10" fmla="*/ 235975 h 594531"/>
              <a:gd name="connsiteX11" fmla="*/ 142254 w 2330625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64992 w 2201784"/>
              <a:gd name="connsiteY2" fmla="*/ 12386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01784" h="594531">
                <a:moveTo>
                  <a:pt x="13413" y="26000"/>
                </a:moveTo>
                <a:cubicBezTo>
                  <a:pt x="37534" y="24897"/>
                  <a:pt x="66194" y="1103"/>
                  <a:pt x="90315" y="0"/>
                </a:cubicBezTo>
                <a:lnTo>
                  <a:pt x="2164992" y="12386"/>
                </a:lnTo>
                <a:cubicBezTo>
                  <a:pt x="2164717" y="43049"/>
                  <a:pt x="2182593" y="78249"/>
                  <a:pt x="2182318" y="108912"/>
                </a:cubicBezTo>
                <a:cubicBezTo>
                  <a:pt x="2188231" y="177186"/>
                  <a:pt x="2189743" y="342869"/>
                  <a:pt x="2191393" y="422031"/>
                </a:cubicBezTo>
                <a:cubicBezTo>
                  <a:pt x="2193043" y="501193"/>
                  <a:pt x="2213396" y="555146"/>
                  <a:pt x="2192219" y="583886"/>
                </a:cubicBezTo>
                <a:cubicBezTo>
                  <a:pt x="2172279" y="582877"/>
                  <a:pt x="2093346" y="595483"/>
                  <a:pt x="2073406" y="594474"/>
                </a:cubicBezTo>
                <a:lnTo>
                  <a:pt x="22489" y="583886"/>
                </a:lnTo>
                <a:cubicBezTo>
                  <a:pt x="5849" y="592962"/>
                  <a:pt x="27580" y="542791"/>
                  <a:pt x="26783" y="512790"/>
                </a:cubicBezTo>
                <a:cubicBezTo>
                  <a:pt x="25986" y="482789"/>
                  <a:pt x="18464" y="450015"/>
                  <a:pt x="17708" y="403879"/>
                </a:cubicBezTo>
                <a:cubicBezTo>
                  <a:pt x="16952" y="357743"/>
                  <a:pt x="-14855" y="308787"/>
                  <a:pt x="8632" y="235975"/>
                </a:cubicBezTo>
                <a:cubicBezTo>
                  <a:pt x="7119" y="142994"/>
                  <a:pt x="-201" y="65329"/>
                  <a:pt x="13413" y="26000"/>
                </a:cubicBezTo>
                <a:close/>
              </a:path>
            </a:pathLst>
          </a:custGeom>
          <a:solidFill>
            <a:srgbClr val="D9D4D0">
              <a:alpha val="50000"/>
            </a:srgbClr>
          </a:solidFill>
          <a:ln>
            <a:noFill/>
          </a:ln>
          <a:effectLst>
            <a:softEdge rad="63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6181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CC8084-6FC0-F266-0852-8071D8DA9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 (tentative)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4BD258-B4D0-BD99-01E7-441CABBD42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Introduction 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Applications in ML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Convex analysis and complexity analysis </a:t>
            </a:r>
          </a:p>
          <a:p>
            <a:pPr lvl="1"/>
            <a:endParaRPr lang="en-US" dirty="0"/>
          </a:p>
          <a:p>
            <a:r>
              <a:rPr lang="en-US" dirty="0"/>
              <a:t>First-order methods I: basic concepts 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Gradient method 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err="1"/>
              <a:t>Subgradient</a:t>
            </a:r>
            <a:r>
              <a:rPr lang="en-US" dirty="0"/>
              <a:t> method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Mirror descent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Proximal gradient method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Accelerated gradient method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Frank-Wolfe method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42735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4BD258-B4D0-BD99-01E7-441CABBD42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44525"/>
            <a:ext cx="6239933" cy="5811838"/>
          </a:xfrm>
        </p:spPr>
        <p:txBody>
          <a:bodyPr>
            <a:normAutofit/>
          </a:bodyPr>
          <a:lstStyle/>
          <a:p>
            <a:r>
              <a:rPr lang="en-US" dirty="0"/>
              <a:t>First-order methods II: advanced topics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Dual methods 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Stochastic approximation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Smoothing techniques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Beyond first-order methods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Second-order methods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Higher-order methods</a:t>
            </a:r>
          </a:p>
          <a:p>
            <a:endParaRPr lang="en-U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B6044169-A82C-6D5C-A791-36C77926675D}"/>
              </a:ext>
            </a:extLst>
          </p:cNvPr>
          <p:cNvSpPr txBox="1">
            <a:spLocks/>
          </p:cNvSpPr>
          <p:nvPr/>
        </p:nvSpPr>
        <p:spPr>
          <a:xfrm>
            <a:off x="6869876" y="644525"/>
            <a:ext cx="532212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Selected topics in ML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Online learning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Reinforcement learning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Optimal transport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Distributionally robust optimization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Diffusion models</a:t>
            </a:r>
          </a:p>
        </p:txBody>
      </p:sp>
    </p:spTree>
    <p:extLst>
      <p:ext uri="{BB962C8B-B14F-4D97-AF65-F5344CB8AC3E}">
        <p14:creationId xmlns:p14="http://schemas.microsoft.com/office/powerpoint/2010/main" val="25617720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12828</TotalTime>
  <Words>1425</Words>
  <Application>Microsoft Macintosh PowerPoint</Application>
  <PresentationFormat>Widescreen</PresentationFormat>
  <Paragraphs>243</Paragraphs>
  <Slides>29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Arial</vt:lpstr>
      <vt:lpstr>Calibri</vt:lpstr>
      <vt:lpstr>Calibri Light</vt:lpstr>
      <vt:lpstr>Cambria Math</vt:lpstr>
      <vt:lpstr>Courier New</vt:lpstr>
      <vt:lpstr>Office Theme</vt:lpstr>
      <vt:lpstr>DSCC/CSC 435 ECE 412 Optimization for Machine Learning Fall 2025</vt:lpstr>
      <vt:lpstr>Course Information</vt:lpstr>
      <vt:lpstr>Instructor – Jiaming Liang</vt:lpstr>
      <vt:lpstr>Teaching Assistant – Matthew Burns</vt:lpstr>
      <vt:lpstr>Grading</vt:lpstr>
      <vt:lpstr>Textbooks</vt:lpstr>
      <vt:lpstr>Recommended Readings</vt:lpstr>
      <vt:lpstr>Topics (tentative)</vt:lpstr>
      <vt:lpstr>PowerPoint Presentation</vt:lpstr>
      <vt:lpstr>Project</vt:lpstr>
      <vt:lpstr>Course Policy</vt:lpstr>
      <vt:lpstr>Introduction to Optimization</vt:lpstr>
      <vt:lpstr>Optimization Program</vt:lpstr>
      <vt:lpstr>Feasible Region</vt:lpstr>
      <vt:lpstr>Feasible Region</vt:lpstr>
      <vt:lpstr>Types of Optimization Problems</vt:lpstr>
      <vt:lpstr>Black-box Oracles</vt:lpstr>
      <vt:lpstr>Optimization Algorithms</vt:lpstr>
      <vt:lpstr>Complexity Analysis</vt:lpstr>
      <vt:lpstr>Development of Optimization Methods</vt:lpstr>
      <vt:lpstr>Optimization in the early times</vt:lpstr>
      <vt:lpstr>Optimization in the 20th century</vt:lpstr>
      <vt:lpstr>Optimization in the modern times</vt:lpstr>
      <vt:lpstr>Applications of OPT in ML</vt:lpstr>
      <vt:lpstr>Data Analysis and Optimization</vt:lpstr>
      <vt:lpstr>Regression</vt:lpstr>
      <vt:lpstr>Classification</vt:lpstr>
      <vt:lpstr>More Applications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DSC/CS xxx - Optimization for Machine Learning Fall 2023</dc:title>
  <dc:creator>Liang, Jiaming</dc:creator>
  <cp:lastModifiedBy>Jiaming Liang</cp:lastModifiedBy>
  <cp:revision>219</cp:revision>
  <dcterms:created xsi:type="dcterms:W3CDTF">2023-06-13T20:32:41Z</dcterms:created>
  <dcterms:modified xsi:type="dcterms:W3CDTF">2025-08-26T02:35:18Z</dcterms:modified>
</cp:coreProperties>
</file>